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446" r:id="rId5"/>
    <p:sldId id="467" r:id="rId6"/>
    <p:sldId id="460" r:id="rId7"/>
    <p:sldId id="463" r:id="rId8"/>
    <p:sldId id="462" r:id="rId9"/>
    <p:sldId id="461" r:id="rId10"/>
    <p:sldId id="257" r:id="rId11"/>
    <p:sldId id="456" r:id="rId12"/>
    <p:sldId id="464" r:id="rId13"/>
    <p:sldId id="268" r:id="rId14"/>
    <p:sldId id="267" r:id="rId15"/>
    <p:sldId id="466" r:id="rId16"/>
    <p:sldId id="265" r:id="rId17"/>
    <p:sldId id="447" r:id="rId18"/>
    <p:sldId id="448" r:id="rId19"/>
    <p:sldId id="270" r:id="rId20"/>
    <p:sldId id="465" r:id="rId21"/>
    <p:sldId id="266" r:id="rId22"/>
    <p:sldId id="468" r:id="rId23"/>
    <p:sldId id="41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134F5D-E15C-4C33-ABA8-0B831D78DFE7}" v="52" dt="2023-03-02T16:26:14.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03" autoAdjust="0"/>
    <p:restoredTop sz="91935" autoAdjust="0"/>
  </p:normalViewPr>
  <p:slideViewPr>
    <p:cSldViewPr snapToGrid="0">
      <p:cViewPr varScale="1">
        <p:scale>
          <a:sx n="58" d="100"/>
          <a:sy n="58" d="100"/>
        </p:scale>
        <p:origin x="788"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 Belfiore" userId="532b8d56-2e98-43ae-b9c2-0c2629b921f4" providerId="ADAL" clId="{63E40293-42DC-497D-8E30-DAA03B46E38D}"/>
    <pc:docChg chg="custSel modSld">
      <pc:chgData name="Stefano Belfiore" userId="532b8d56-2e98-43ae-b9c2-0c2629b921f4" providerId="ADAL" clId="{63E40293-42DC-497D-8E30-DAA03B46E38D}" dt="2023-03-03T13:14:16.676" v="155" actId="20577"/>
      <pc:docMkLst>
        <pc:docMk/>
      </pc:docMkLst>
      <pc:sldChg chg="modSp">
        <pc:chgData name="Stefano Belfiore" userId="532b8d56-2e98-43ae-b9c2-0c2629b921f4" providerId="ADAL" clId="{63E40293-42DC-497D-8E30-DAA03B46E38D}" dt="2023-03-02T20:30:07.976" v="138" actId="20577"/>
        <pc:sldMkLst>
          <pc:docMk/>
          <pc:sldMk cId="145371587" sldId="257"/>
        </pc:sldMkLst>
        <pc:spChg chg="mod">
          <ac:chgData name="Stefano Belfiore" userId="532b8d56-2e98-43ae-b9c2-0c2629b921f4" providerId="ADAL" clId="{63E40293-42DC-497D-8E30-DAA03B46E38D}" dt="2023-03-02T20:30:07.976" v="138" actId="20577"/>
          <ac:spMkLst>
            <pc:docMk/>
            <pc:sldMk cId="145371587" sldId="257"/>
            <ac:spMk id="2" creationId="{9128EE84-FFB2-D76B-5850-734447DD9D7D}"/>
          </ac:spMkLst>
        </pc:spChg>
      </pc:sldChg>
      <pc:sldChg chg="modSp">
        <pc:chgData name="Stefano Belfiore" userId="532b8d56-2e98-43ae-b9c2-0c2629b921f4" providerId="ADAL" clId="{63E40293-42DC-497D-8E30-DAA03B46E38D}" dt="2023-03-03T13:14:16.676" v="155" actId="20577"/>
        <pc:sldMkLst>
          <pc:docMk/>
          <pc:sldMk cId="2791642955" sldId="265"/>
        </pc:sldMkLst>
        <pc:spChg chg="mod">
          <ac:chgData name="Stefano Belfiore" userId="532b8d56-2e98-43ae-b9c2-0c2629b921f4" providerId="ADAL" clId="{63E40293-42DC-497D-8E30-DAA03B46E38D}" dt="2023-03-03T13:14:16.676" v="155" actId="20577"/>
          <ac:spMkLst>
            <pc:docMk/>
            <pc:sldMk cId="2791642955" sldId="265"/>
            <ac:spMk id="6" creationId="{ED53BCF9-981D-4BCC-8009-E10576F67BD5}"/>
          </ac:spMkLst>
        </pc:spChg>
      </pc:sldChg>
      <pc:sldChg chg="modSp">
        <pc:chgData name="Stefano Belfiore" userId="532b8d56-2e98-43ae-b9c2-0c2629b921f4" providerId="ADAL" clId="{63E40293-42DC-497D-8E30-DAA03B46E38D}" dt="2023-03-02T20:30:40.659" v="141" actId="20577"/>
        <pc:sldMkLst>
          <pc:docMk/>
          <pc:sldMk cId="1216163102" sldId="466"/>
        </pc:sldMkLst>
        <pc:spChg chg="mod">
          <ac:chgData name="Stefano Belfiore" userId="532b8d56-2e98-43ae-b9c2-0c2629b921f4" providerId="ADAL" clId="{63E40293-42DC-497D-8E30-DAA03B46E38D}" dt="2023-03-02T20:30:40.659" v="141" actId="20577"/>
          <ac:spMkLst>
            <pc:docMk/>
            <pc:sldMk cId="1216163102" sldId="466"/>
            <ac:spMk id="9" creationId="{786920CE-DE4A-42FB-8F59-6822A16DE9E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https://wmoomm-my.sharepoint.com/personal/abellalouna_wmo_int/Documents/ResDec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wmoomm-my.sharepoint.com/personal/abellalouna_wmo_int/Documents/ResDec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sz="1800" b="0" noProof="0">
                <a:solidFill>
                  <a:schemeClr val="tx1"/>
                </a:solidFill>
              </a:rPr>
              <a:t>Instruments of past technical</a:t>
            </a:r>
            <a:r>
              <a:rPr lang="en-US" sz="1800" b="0" baseline="0" noProof="0">
                <a:solidFill>
                  <a:schemeClr val="tx1"/>
                </a:solidFill>
              </a:rPr>
              <a:t> commissions confirmed to be in force or adopted </a:t>
            </a:r>
            <a:br>
              <a:rPr lang="en-US" sz="1800" b="0" baseline="0" noProof="0">
                <a:solidFill>
                  <a:schemeClr val="tx1"/>
                </a:solidFill>
              </a:rPr>
            </a:br>
            <a:r>
              <a:rPr lang="en-US" sz="1800" b="0" baseline="0" noProof="0">
                <a:solidFill>
                  <a:schemeClr val="tx1"/>
                </a:solidFill>
              </a:rPr>
              <a:t>at their last sessions: 141 recommendations, 61 resolutions and 1 decisions</a:t>
            </a:r>
            <a:endParaRPr lang="en-US" sz="1800" b="0" noProof="0">
              <a:solidFill>
                <a:schemeClr val="tx1"/>
              </a:solidFill>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col"/>
        <c:grouping val="stacked"/>
        <c:varyColors val="0"/>
        <c:ser>
          <c:idx val="0"/>
          <c:order val="0"/>
          <c:tx>
            <c:strRef>
              <c:f>Sheet1!$B$1</c:f>
              <c:strCache>
                <c:ptCount val="1"/>
                <c:pt idx="0">
                  <c:v>Resolutions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8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CAeM</c:v>
                </c:pt>
                <c:pt idx="1">
                  <c:v>CAgM</c:v>
                </c:pt>
                <c:pt idx="2">
                  <c:v>CAS</c:v>
                </c:pt>
                <c:pt idx="3">
                  <c:v>CBS</c:v>
                </c:pt>
                <c:pt idx="4">
                  <c:v>CCl</c:v>
                </c:pt>
                <c:pt idx="5">
                  <c:v>CHy</c:v>
                </c:pt>
                <c:pt idx="6">
                  <c:v>CIMO</c:v>
                </c:pt>
                <c:pt idx="7">
                  <c:v>JCOMM</c:v>
                </c:pt>
              </c:strCache>
            </c:strRef>
          </c:cat>
          <c:val>
            <c:numRef>
              <c:f>Sheet1!$B$2:$B$9</c:f>
              <c:numCache>
                <c:formatCode>General</c:formatCode>
                <c:ptCount val="8"/>
                <c:pt idx="0">
                  <c:v>6</c:v>
                </c:pt>
                <c:pt idx="1">
                  <c:v>10</c:v>
                </c:pt>
                <c:pt idx="3">
                  <c:v>2</c:v>
                </c:pt>
                <c:pt idx="4">
                  <c:v>11</c:v>
                </c:pt>
                <c:pt idx="5">
                  <c:v>14</c:v>
                </c:pt>
                <c:pt idx="6">
                  <c:v>10</c:v>
                </c:pt>
                <c:pt idx="7">
                  <c:v>9</c:v>
                </c:pt>
              </c:numCache>
            </c:numRef>
          </c:val>
          <c:extLst>
            <c:ext xmlns:c16="http://schemas.microsoft.com/office/drawing/2014/chart" uri="{C3380CC4-5D6E-409C-BE32-E72D297353CC}">
              <c16:uniqueId val="{00000000-0A2E-F341-B1C7-94DBDF025E77}"/>
            </c:ext>
          </c:extLst>
        </c:ser>
        <c:ser>
          <c:idx val="1"/>
          <c:order val="1"/>
          <c:tx>
            <c:strRef>
              <c:f>Sheet1!$C$1</c:f>
              <c:strCache>
                <c:ptCount val="1"/>
                <c:pt idx="0">
                  <c:v>Decisions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CAeM</c:v>
                </c:pt>
                <c:pt idx="1">
                  <c:v>CAgM</c:v>
                </c:pt>
                <c:pt idx="2">
                  <c:v>CAS</c:v>
                </c:pt>
                <c:pt idx="3">
                  <c:v>CBS</c:v>
                </c:pt>
                <c:pt idx="4">
                  <c:v>CCl</c:v>
                </c:pt>
                <c:pt idx="5">
                  <c:v>CHy</c:v>
                </c:pt>
                <c:pt idx="6">
                  <c:v>CIMO</c:v>
                </c:pt>
                <c:pt idx="7">
                  <c:v>JCOMM</c:v>
                </c:pt>
              </c:strCache>
            </c:strRef>
          </c:cat>
          <c:val>
            <c:numRef>
              <c:f>Sheet1!$C$2:$C$9</c:f>
              <c:numCache>
                <c:formatCode>General</c:formatCode>
                <c:ptCount val="8"/>
                <c:pt idx="2">
                  <c:v>1</c:v>
                </c:pt>
              </c:numCache>
            </c:numRef>
          </c:val>
          <c:extLst>
            <c:ext xmlns:c16="http://schemas.microsoft.com/office/drawing/2014/chart" uri="{C3380CC4-5D6E-409C-BE32-E72D297353CC}">
              <c16:uniqueId val="{00000001-0A2E-F341-B1C7-94DBDF025E77}"/>
            </c:ext>
          </c:extLst>
        </c:ser>
        <c:ser>
          <c:idx val="2"/>
          <c:order val="2"/>
          <c:tx>
            <c:strRef>
              <c:f>Sheet1!$D$1</c:f>
              <c:strCache>
                <c:ptCount val="1"/>
                <c:pt idx="0">
                  <c:v>Recommendations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CAeM</c:v>
                </c:pt>
                <c:pt idx="1">
                  <c:v>CAgM</c:v>
                </c:pt>
                <c:pt idx="2">
                  <c:v>CAS</c:v>
                </c:pt>
                <c:pt idx="3">
                  <c:v>CBS</c:v>
                </c:pt>
                <c:pt idx="4">
                  <c:v>CCl</c:v>
                </c:pt>
                <c:pt idx="5">
                  <c:v>CHy</c:v>
                </c:pt>
                <c:pt idx="6">
                  <c:v>CIMO</c:v>
                </c:pt>
                <c:pt idx="7">
                  <c:v>JCOMM</c:v>
                </c:pt>
              </c:strCache>
            </c:strRef>
          </c:cat>
          <c:val>
            <c:numRef>
              <c:f>Sheet1!$D$2:$D$9</c:f>
              <c:numCache>
                <c:formatCode>General</c:formatCode>
                <c:ptCount val="8"/>
                <c:pt idx="0">
                  <c:v>7</c:v>
                </c:pt>
                <c:pt idx="1">
                  <c:v>5</c:v>
                </c:pt>
                <c:pt idx="2">
                  <c:v>5</c:v>
                </c:pt>
                <c:pt idx="3">
                  <c:v>53</c:v>
                </c:pt>
                <c:pt idx="4">
                  <c:v>12</c:v>
                </c:pt>
                <c:pt idx="5">
                  <c:v>5</c:v>
                </c:pt>
                <c:pt idx="6">
                  <c:v>17</c:v>
                </c:pt>
                <c:pt idx="7">
                  <c:v>37</c:v>
                </c:pt>
              </c:numCache>
            </c:numRef>
          </c:val>
          <c:extLst>
            <c:ext xmlns:c16="http://schemas.microsoft.com/office/drawing/2014/chart" uri="{C3380CC4-5D6E-409C-BE32-E72D297353CC}">
              <c16:uniqueId val="{00000002-0A2E-F341-B1C7-94DBDF025E77}"/>
            </c:ext>
          </c:extLst>
        </c:ser>
        <c:dLbls>
          <c:showLegendKey val="0"/>
          <c:showVal val="0"/>
          <c:showCatName val="0"/>
          <c:showSerName val="0"/>
          <c:showPercent val="0"/>
          <c:showBubbleSize val="0"/>
        </c:dLbls>
        <c:gapWidth val="219"/>
        <c:overlap val="100"/>
        <c:axId val="1643953344"/>
        <c:axId val="1907760528"/>
      </c:barChart>
      <c:catAx>
        <c:axId val="164395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CH"/>
          </a:p>
        </c:txPr>
        <c:crossAx val="1907760528"/>
        <c:crosses val="autoZero"/>
        <c:auto val="1"/>
        <c:lblAlgn val="ctr"/>
        <c:lblOffset val="100"/>
        <c:noMultiLvlLbl val="0"/>
      </c:catAx>
      <c:valAx>
        <c:axId val="19077605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643953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09915972456689"/>
          <c:y val="0.14935406465776843"/>
          <c:w val="0.78490084027543316"/>
          <c:h val="0.77398495647655674"/>
        </c:manualLayout>
      </c:layout>
      <c:pieChart>
        <c:varyColors val="1"/>
        <c:ser>
          <c:idx val="0"/>
          <c:order val="0"/>
          <c:tx>
            <c:strRef>
              <c:f>Sheet1!$B$1</c:f>
              <c:strCache>
                <c:ptCount val="1"/>
                <c:pt idx="0">
                  <c:v>Sales</c:v>
                </c:pt>
              </c:strCache>
            </c:strRef>
          </c:tx>
          <c:explosion val="1"/>
          <c:dPt>
            <c:idx val="0"/>
            <c:bubble3D val="0"/>
            <c:spPr>
              <a:solidFill>
                <a:schemeClr val="accent6"/>
              </a:solidFill>
              <a:ln w="19050">
                <a:solidFill>
                  <a:schemeClr val="lt1"/>
                </a:solidFill>
              </a:ln>
              <a:effectLst/>
            </c:spPr>
            <c:extLst>
              <c:ext xmlns:c16="http://schemas.microsoft.com/office/drawing/2014/chart" uri="{C3380CC4-5D6E-409C-BE32-E72D297353CC}">
                <c16:uniqueId val="{00000001-8EA7-46DC-9CCF-0329A2D27C3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EA7-46DC-9CCF-0329A2D27C34}"/>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EA7-46DC-9CCF-0329A2D27C34}"/>
              </c:ext>
            </c:extLst>
          </c:dPt>
          <c:dLbls>
            <c:dLbl>
              <c:idx val="0"/>
              <c:layout>
                <c:manualLayout>
                  <c:x val="-0.10168813725352155"/>
                  <c:y val="0.1660303956869412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mn-lt"/>
                      <a:ea typeface="+mn-ea"/>
                      <a:cs typeface="+mn-cs"/>
                    </a:defRPr>
                  </a:pPr>
                  <a:endParaRPr lang="en-CH"/>
                </a:p>
              </c:txPr>
              <c:showLegendKey val="0"/>
              <c:showVal val="0"/>
              <c:showCatName val="1"/>
              <c:showSerName val="0"/>
              <c:showPercent val="0"/>
              <c:showBubbleSize val="0"/>
              <c:extLst>
                <c:ext xmlns:c15="http://schemas.microsoft.com/office/drawing/2012/chart" uri="{CE6537A1-D6FC-4f65-9D91-7224C49458BB}">
                  <c15:layout>
                    <c:manualLayout>
                      <c:w val="0.22729713283459213"/>
                      <c:h val="0.17466456707736278"/>
                    </c:manualLayout>
                  </c15:layout>
                </c:ext>
                <c:ext xmlns:c16="http://schemas.microsoft.com/office/drawing/2014/chart" uri="{C3380CC4-5D6E-409C-BE32-E72D297353CC}">
                  <c16:uniqueId val="{00000001-8EA7-46DC-9CCF-0329A2D27C34}"/>
                </c:ext>
              </c:extLst>
            </c:dLbl>
            <c:dLbl>
              <c:idx val="1"/>
              <c:layout>
                <c:manualLayout>
                  <c:x val="-2.405025206328138E-3"/>
                  <c:y val="-0.2087077413663823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A7-46DC-9CCF-0329A2D27C34}"/>
                </c:ext>
              </c:extLst>
            </c:dLbl>
            <c:dLbl>
              <c:idx val="2"/>
              <c:layout>
                <c:manualLayout>
                  <c:x val="0.23241643762816402"/>
                  <c:y val="0.12482741032491695"/>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mn-lt"/>
                      <a:ea typeface="+mn-ea"/>
                      <a:cs typeface="+mn-cs"/>
                    </a:defRPr>
                  </a:pPr>
                  <a:endParaRPr lang="en-CH"/>
                </a:p>
              </c:txPr>
              <c:showLegendKey val="0"/>
              <c:showVal val="0"/>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EA7-46DC-9CCF-0329A2D27C3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CH"/>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Sheet1!$A$2:$A$4</c:f>
              <c:strCache>
                <c:ptCount val="3"/>
                <c:pt idx="0">
                  <c:v>GAW</c:v>
                </c:pt>
                <c:pt idx="1">
                  <c:v>WCRP</c:v>
                </c:pt>
                <c:pt idx="2">
                  <c:v>WWRP</c:v>
                </c:pt>
              </c:strCache>
            </c:strRef>
          </c:cat>
          <c:val>
            <c:numRef>
              <c:f>Sheet1!$B$2:$B$4</c:f>
              <c:numCache>
                <c:formatCode>General</c:formatCode>
                <c:ptCount val="3"/>
                <c:pt idx="0">
                  <c:v>1</c:v>
                </c:pt>
                <c:pt idx="1">
                  <c:v>1</c:v>
                </c:pt>
                <c:pt idx="2">
                  <c:v>1</c:v>
                </c:pt>
              </c:numCache>
            </c:numRef>
          </c:val>
          <c:extLst>
            <c:ext xmlns:c16="http://schemas.microsoft.com/office/drawing/2014/chart" uri="{C3380CC4-5D6E-409C-BE32-E72D297353CC}">
              <c16:uniqueId val="{0000000E-8EA7-46DC-9CCF-0329A2D27C3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E64-4A3B-8385-645356E79FAE}"/>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8E64-4A3B-8385-645356E79FAE}"/>
              </c:ext>
            </c:extLst>
          </c:dPt>
          <c:dLbls>
            <c:dLbl>
              <c:idx val="0"/>
              <c:layout>
                <c:manualLayout>
                  <c:x val="-0.13924529652635306"/>
                  <c:y val="1.0892310248475486E-2"/>
                </c:manualLayout>
              </c:layout>
              <c:showLegendKey val="0"/>
              <c:showVal val="0"/>
              <c:showCatName val="1"/>
              <c:showSerName val="0"/>
              <c:showPercent val="0"/>
              <c:showBubbleSize val="0"/>
              <c:extLst>
                <c:ext xmlns:c15="http://schemas.microsoft.com/office/drawing/2012/chart" uri="{CE6537A1-D6FC-4f65-9D91-7224C49458BB}">
                  <c15:layout>
                    <c:manualLayout>
                      <c:w val="0.34026978978119043"/>
                      <c:h val="0.30712694395915463"/>
                    </c:manualLayout>
                  </c15:layout>
                </c:ext>
                <c:ext xmlns:c16="http://schemas.microsoft.com/office/drawing/2014/chart" uri="{C3380CC4-5D6E-409C-BE32-E72D297353CC}">
                  <c16:uniqueId val="{00000001-8E64-4A3B-8385-645356E79FAE}"/>
                </c:ext>
              </c:extLst>
            </c:dLbl>
            <c:dLbl>
              <c:idx val="1"/>
              <c:layout>
                <c:manualLayout>
                  <c:x val="0.20067681262145251"/>
                  <c:y val="7.313196056472137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64-4A3B-8385-645356E79FA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CH"/>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Sheet1!$A$2:$A$3</c:f>
              <c:strCache>
                <c:ptCount val="2"/>
                <c:pt idx="0">
                  <c:v>Regional (including LDCs and SIDS)</c:v>
                </c:pt>
                <c:pt idx="1">
                  <c:v>Tropical cyclones</c:v>
                </c:pt>
              </c:strCache>
            </c:strRef>
          </c:cat>
          <c:val>
            <c:numRef>
              <c:f>Sheet1!$B$2:$B$3</c:f>
              <c:numCache>
                <c:formatCode>General</c:formatCode>
                <c:ptCount val="2"/>
                <c:pt idx="0">
                  <c:v>1</c:v>
                </c:pt>
                <c:pt idx="1">
                  <c:v>1</c:v>
                </c:pt>
              </c:numCache>
            </c:numRef>
          </c:val>
          <c:extLst>
            <c:ext xmlns:c16="http://schemas.microsoft.com/office/drawing/2014/chart" uri="{C3380CC4-5D6E-409C-BE32-E72D297353CC}">
              <c16:uniqueId val="{00000006-8E64-4A3B-8385-645356E79FA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19056261343012E-2"/>
          <c:y val="0"/>
          <c:w val="0.97338173018753782"/>
          <c:h val="0.71439918055487606"/>
        </c:manualLayout>
      </c:layout>
      <c:barChart>
        <c:barDir val="col"/>
        <c:grouping val="stacked"/>
        <c:varyColors val="0"/>
        <c:ser>
          <c:idx val="0"/>
          <c:order val="0"/>
          <c:tx>
            <c:strRef>
              <c:f>Sheet1!$I$1</c:f>
              <c:strCache>
                <c:ptCount val="1"/>
                <c:pt idx="0">
                  <c:v>Resolutions</c:v>
                </c:pt>
              </c:strCache>
            </c:strRef>
          </c:tx>
          <c:spPr>
            <a:solidFill>
              <a:schemeClr val="accent1">
                <a:lumMod val="50000"/>
              </a:schemeClr>
            </a:solidFill>
            <a:ln>
              <a:noFill/>
            </a:ln>
            <a:effectLst/>
          </c:spPr>
          <c:invertIfNegative val="0"/>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1-DA07-4100-89E3-57BB9DF58C0C}"/>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1" u="none" strike="noStrike" kern="1200" baseline="0">
                      <a:solidFill>
                        <a:schemeClr val="bg1"/>
                      </a:solidFill>
                      <a:latin typeface="+mn-lt"/>
                      <a:ea typeface="+mn-ea"/>
                      <a:cs typeface="+mn-cs"/>
                    </a:defRPr>
                  </a:pPr>
                  <a:endParaRPr lang="en-CH"/>
                </a:p>
              </c:txPr>
              <c:dLblPos val="ctr"/>
              <c:showLegendKey val="0"/>
              <c:showVal val="1"/>
              <c:showCatName val="0"/>
              <c:showSerName val="0"/>
              <c:showPercent val="0"/>
              <c:showBubbleSize val="0"/>
              <c:extLst>
                <c:ext xmlns:c16="http://schemas.microsoft.com/office/drawing/2014/chart" uri="{C3380CC4-5D6E-409C-BE32-E72D297353CC}">
                  <c16:uniqueId val="{00000001-DA07-4100-89E3-57BB9DF58C0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CH"/>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Sheet1!$G$2:$H$10</c:f>
              <c:multiLvlStrCache>
                <c:ptCount val="8"/>
                <c:lvl>
                  <c:pt idx="0">
                    <c:v>Pre-EC-76</c:v>
                  </c:pt>
                  <c:pt idx="1">
                    <c:v>Post Cg-19</c:v>
                  </c:pt>
                  <c:pt idx="2">
                    <c:v>Pre-EC-76</c:v>
                  </c:pt>
                  <c:pt idx="3">
                    <c:v>Post EC-76</c:v>
                  </c:pt>
                  <c:pt idx="4">
                    <c:v>Post Cg-19</c:v>
                  </c:pt>
                  <c:pt idx="5">
                    <c:v>Pre-EC-76</c:v>
                  </c:pt>
                  <c:pt idx="6">
                    <c:v>Post EC-76</c:v>
                  </c:pt>
                  <c:pt idx="7">
                    <c:v>Post Cg-19</c:v>
                  </c:pt>
                </c:lvl>
                <c:lvl>
                  <c:pt idx="0">
                    <c:v>Cg</c:v>
                  </c:pt>
                  <c:pt idx="2">
                    <c:v>EC</c:v>
                  </c:pt>
                  <c:pt idx="5">
                    <c:v>TCs</c:v>
                  </c:pt>
                </c:lvl>
              </c:multiLvlStrCache>
              <c:extLst/>
            </c:multiLvlStrRef>
          </c:cat>
          <c:val>
            <c:numRef>
              <c:f>Sheet1!$I$2:$I$10</c:f>
              <c:numCache>
                <c:formatCode>General</c:formatCode>
                <c:ptCount val="8"/>
                <c:pt idx="0">
                  <c:v>191</c:v>
                </c:pt>
                <c:pt idx="1">
                  <c:v>117</c:v>
                </c:pt>
                <c:pt idx="2">
                  <c:v>74</c:v>
                </c:pt>
                <c:pt idx="3">
                  <c:v>106</c:v>
                </c:pt>
                <c:pt idx="4">
                  <c:v>87</c:v>
                </c:pt>
                <c:pt idx="5">
                  <c:v>20</c:v>
                </c:pt>
                <c:pt idx="6">
                  <c:v>20</c:v>
                </c:pt>
                <c:pt idx="7">
                  <c:v>20</c:v>
                </c:pt>
              </c:numCache>
              <c:extLst/>
            </c:numRef>
          </c:val>
          <c:extLst>
            <c:ext xmlns:c16="http://schemas.microsoft.com/office/drawing/2014/chart" uri="{C3380CC4-5D6E-409C-BE32-E72D297353CC}">
              <c16:uniqueId val="{00000002-DA07-4100-89E3-57BB9DF58C0C}"/>
            </c:ext>
          </c:extLst>
        </c:ser>
        <c:ser>
          <c:idx val="1"/>
          <c:order val="1"/>
          <c:tx>
            <c:strRef>
              <c:f>Sheet1!$J$1</c:f>
              <c:strCache>
                <c:ptCount val="1"/>
                <c:pt idx="0">
                  <c:v>Decisions</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DA07-4100-89E3-57BB9DF58C0C}"/>
                </c:ext>
              </c:extLst>
            </c:dLbl>
            <c:dLbl>
              <c:idx val="1"/>
              <c:delete val="1"/>
              <c:extLst>
                <c:ext xmlns:c15="http://schemas.microsoft.com/office/drawing/2012/chart" uri="{CE6537A1-D6FC-4f65-9D91-7224C49458BB}"/>
                <c:ext xmlns:c16="http://schemas.microsoft.com/office/drawing/2014/chart" uri="{C3380CC4-5D6E-409C-BE32-E72D297353CC}">
                  <c16:uniqueId val="{00000005-DA07-4100-89E3-57BB9DF58C0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CH"/>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Sheet1!$G$2:$H$10</c:f>
              <c:multiLvlStrCache>
                <c:ptCount val="8"/>
                <c:lvl>
                  <c:pt idx="0">
                    <c:v>Pre-EC-76</c:v>
                  </c:pt>
                  <c:pt idx="1">
                    <c:v>Post Cg-19</c:v>
                  </c:pt>
                  <c:pt idx="2">
                    <c:v>Pre-EC-76</c:v>
                  </c:pt>
                  <c:pt idx="3">
                    <c:v>Post EC-76</c:v>
                  </c:pt>
                  <c:pt idx="4">
                    <c:v>Post Cg-19</c:v>
                  </c:pt>
                  <c:pt idx="5">
                    <c:v>Pre-EC-76</c:v>
                  </c:pt>
                  <c:pt idx="6">
                    <c:v>Post EC-76</c:v>
                  </c:pt>
                  <c:pt idx="7">
                    <c:v>Post Cg-19</c:v>
                  </c:pt>
                </c:lvl>
                <c:lvl>
                  <c:pt idx="0">
                    <c:v>Cg</c:v>
                  </c:pt>
                  <c:pt idx="2">
                    <c:v>EC</c:v>
                  </c:pt>
                  <c:pt idx="5">
                    <c:v>TCs</c:v>
                  </c:pt>
                </c:lvl>
              </c:multiLvlStrCache>
              <c:extLst/>
            </c:multiLvlStrRef>
          </c:cat>
          <c:val>
            <c:numRef>
              <c:f>Sheet1!$J$2:$J$10</c:f>
              <c:numCache>
                <c:formatCode>General</c:formatCode>
                <c:ptCount val="8"/>
                <c:pt idx="0">
                  <c:v>0</c:v>
                </c:pt>
                <c:pt idx="1">
                  <c:v>0</c:v>
                </c:pt>
                <c:pt idx="2">
                  <c:v>100</c:v>
                </c:pt>
                <c:pt idx="3">
                  <c:v>96</c:v>
                </c:pt>
                <c:pt idx="4">
                  <c:v>77</c:v>
                </c:pt>
                <c:pt idx="5">
                  <c:v>48</c:v>
                </c:pt>
                <c:pt idx="6">
                  <c:v>48</c:v>
                </c:pt>
                <c:pt idx="7">
                  <c:v>48</c:v>
                </c:pt>
              </c:numCache>
              <c:extLst/>
            </c:numRef>
          </c:val>
          <c:extLst>
            <c:ext xmlns:c16="http://schemas.microsoft.com/office/drawing/2014/chart" uri="{C3380CC4-5D6E-409C-BE32-E72D297353CC}">
              <c16:uniqueId val="{00000006-DA07-4100-89E3-57BB9DF58C0C}"/>
            </c:ext>
          </c:extLst>
        </c:ser>
        <c:ser>
          <c:idx val="2"/>
          <c:order val="2"/>
          <c:tx>
            <c:strRef>
              <c:f>Sheet1!$K$1</c:f>
              <c:strCache>
                <c:ptCount val="1"/>
                <c:pt idx="0">
                  <c:v>Recommendations</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DA07-4100-89E3-57BB9DF58C0C}"/>
                </c:ext>
              </c:extLst>
            </c:dLbl>
            <c:dLbl>
              <c:idx val="1"/>
              <c:delete val="1"/>
              <c:extLst>
                <c:ext xmlns:c15="http://schemas.microsoft.com/office/drawing/2012/chart" uri="{CE6537A1-D6FC-4f65-9D91-7224C49458BB}"/>
                <c:ext xmlns:c16="http://schemas.microsoft.com/office/drawing/2014/chart" uri="{C3380CC4-5D6E-409C-BE32-E72D297353CC}">
                  <c16:uniqueId val="{00000009-DA07-4100-89E3-57BB9DF58C0C}"/>
                </c:ext>
              </c:extLst>
            </c:dLbl>
            <c:dLbl>
              <c:idx val="2"/>
              <c:delete val="1"/>
              <c:extLst>
                <c:ext xmlns:c15="http://schemas.microsoft.com/office/drawing/2012/chart" uri="{CE6537A1-D6FC-4f65-9D91-7224C49458BB}"/>
                <c:ext xmlns:c16="http://schemas.microsoft.com/office/drawing/2014/chart" uri="{C3380CC4-5D6E-409C-BE32-E72D297353CC}">
                  <c16:uniqueId val="{0000000A-DA07-4100-89E3-57BB9DF58C0C}"/>
                </c:ext>
              </c:extLst>
            </c:dLbl>
            <c:dLbl>
              <c:idx val="4"/>
              <c:delete val="1"/>
              <c:extLst>
                <c:ext xmlns:c15="http://schemas.microsoft.com/office/drawing/2012/chart" uri="{CE6537A1-D6FC-4f65-9D91-7224C49458BB}"/>
                <c:ext xmlns:c16="http://schemas.microsoft.com/office/drawing/2014/chart" uri="{C3380CC4-5D6E-409C-BE32-E72D297353CC}">
                  <c16:uniqueId val="{0000000B-DA07-4100-89E3-57BB9DF58C0C}"/>
                </c:ext>
              </c:extLst>
            </c:dLbl>
            <c:dLbl>
              <c:idx val="7"/>
              <c:delete val="1"/>
              <c:extLst>
                <c:ext xmlns:c15="http://schemas.microsoft.com/office/drawing/2012/chart" uri="{CE6537A1-D6FC-4f65-9D91-7224C49458BB}"/>
                <c:ext xmlns:c16="http://schemas.microsoft.com/office/drawing/2014/chart" uri="{C3380CC4-5D6E-409C-BE32-E72D297353CC}">
                  <c16:uniqueId val="{0000000C-DA07-4100-89E3-57BB9DF58C0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CH"/>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Sheet1!$G$2:$H$10</c:f>
              <c:multiLvlStrCache>
                <c:ptCount val="8"/>
                <c:lvl>
                  <c:pt idx="0">
                    <c:v>Pre-EC-76</c:v>
                  </c:pt>
                  <c:pt idx="1">
                    <c:v>Post Cg-19</c:v>
                  </c:pt>
                  <c:pt idx="2">
                    <c:v>Pre-EC-76</c:v>
                  </c:pt>
                  <c:pt idx="3">
                    <c:v>Post EC-76</c:v>
                  </c:pt>
                  <c:pt idx="4">
                    <c:v>Post Cg-19</c:v>
                  </c:pt>
                  <c:pt idx="5">
                    <c:v>Pre-EC-76</c:v>
                  </c:pt>
                  <c:pt idx="6">
                    <c:v>Post EC-76</c:v>
                  </c:pt>
                  <c:pt idx="7">
                    <c:v>Post Cg-19</c:v>
                  </c:pt>
                </c:lvl>
                <c:lvl>
                  <c:pt idx="0">
                    <c:v>Cg</c:v>
                  </c:pt>
                  <c:pt idx="2">
                    <c:v>EC</c:v>
                  </c:pt>
                  <c:pt idx="5">
                    <c:v>TCs</c:v>
                  </c:pt>
                </c:lvl>
              </c:multiLvlStrCache>
              <c:extLst/>
            </c:multiLvlStrRef>
          </c:cat>
          <c:val>
            <c:numRef>
              <c:f>Sheet1!$K$2:$K$10</c:f>
              <c:numCache>
                <c:formatCode>General</c:formatCode>
                <c:ptCount val="8"/>
                <c:pt idx="0">
                  <c:v>0</c:v>
                </c:pt>
                <c:pt idx="1">
                  <c:v>0</c:v>
                </c:pt>
                <c:pt idx="2">
                  <c:v>0</c:v>
                </c:pt>
                <c:pt idx="3">
                  <c:v>20</c:v>
                </c:pt>
                <c:pt idx="4">
                  <c:v>0</c:v>
                </c:pt>
                <c:pt idx="5">
                  <c:v>56</c:v>
                </c:pt>
                <c:pt idx="6">
                  <c:v>12</c:v>
                </c:pt>
                <c:pt idx="7">
                  <c:v>0</c:v>
                </c:pt>
              </c:numCache>
              <c:extLst/>
            </c:numRef>
          </c:val>
          <c:extLst>
            <c:ext xmlns:c16="http://schemas.microsoft.com/office/drawing/2014/chart" uri="{C3380CC4-5D6E-409C-BE32-E72D297353CC}">
              <c16:uniqueId val="{0000000D-DA07-4100-89E3-57BB9DF58C0C}"/>
            </c:ext>
          </c:extLst>
        </c:ser>
        <c:dLbls>
          <c:dLblPos val="ctr"/>
          <c:showLegendKey val="0"/>
          <c:showVal val="1"/>
          <c:showCatName val="0"/>
          <c:showSerName val="0"/>
          <c:showPercent val="0"/>
          <c:showBubbleSize val="0"/>
        </c:dLbls>
        <c:gapWidth val="150"/>
        <c:overlap val="100"/>
        <c:axId val="1078117887"/>
        <c:axId val="1712067567"/>
      </c:barChart>
      <c:catAx>
        <c:axId val="1078117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CH"/>
          </a:p>
        </c:txPr>
        <c:crossAx val="1712067567"/>
        <c:crosses val="autoZero"/>
        <c:auto val="1"/>
        <c:lblAlgn val="ctr"/>
        <c:lblOffset val="100"/>
        <c:noMultiLvlLbl val="0"/>
      </c:catAx>
      <c:valAx>
        <c:axId val="1712067567"/>
        <c:scaling>
          <c:orientation val="minMax"/>
        </c:scaling>
        <c:delete val="1"/>
        <c:axPos val="l"/>
        <c:numFmt formatCode="General" sourceLinked="1"/>
        <c:majorTickMark val="none"/>
        <c:minorTickMark val="none"/>
        <c:tickLblPos val="nextTo"/>
        <c:crossAx val="1078117887"/>
        <c:crosses val="autoZero"/>
        <c:crossBetween val="between"/>
      </c:valAx>
      <c:spPr>
        <a:noFill/>
        <a:ln>
          <a:noFill/>
        </a:ln>
        <a:effectLst/>
      </c:spPr>
    </c:plotArea>
    <c:legend>
      <c:legendPos val="b"/>
      <c:layout>
        <c:manualLayout>
          <c:xMode val="edge"/>
          <c:yMode val="edge"/>
          <c:x val="0.3322931551010822"/>
          <c:y val="0.86708457350565504"/>
          <c:w val="0.33541359866338571"/>
          <c:h val="5.31075041441318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CH"/>
        </a:p>
      </c:txPr>
    </c:legend>
    <c:plotVisOnly val="1"/>
    <c:dispBlanksAs val="zero"/>
    <c:showDLblsOverMax val="0"/>
  </c:chart>
  <c:spPr>
    <a:noFill/>
    <a:ln>
      <a:noFill/>
    </a:ln>
    <a:effectLst/>
  </c:spPr>
  <c:txPr>
    <a:bodyPr/>
    <a:lstStyle/>
    <a:p>
      <a:pPr>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38889061315254E-2"/>
          <c:y val="8.4233286408097012E-3"/>
          <c:w val="0.97372222187736945"/>
          <c:h val="0.78463836892521321"/>
        </c:manualLayout>
      </c:layout>
      <c:barChart>
        <c:barDir val="col"/>
        <c:grouping val="stacked"/>
        <c:varyColors val="0"/>
        <c:ser>
          <c:idx val="0"/>
          <c:order val="0"/>
          <c:tx>
            <c:strRef>
              <c:f>Sheet1!$B$13</c:f>
              <c:strCache>
                <c:ptCount val="1"/>
                <c:pt idx="0">
                  <c:v>Resolutions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CH"/>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Sheet1!$C$12:$F$12</c:f>
              <c:strCache>
                <c:ptCount val="4"/>
                <c:pt idx="0">
                  <c:v>Cg</c:v>
                </c:pt>
                <c:pt idx="1">
                  <c:v>EC</c:v>
                </c:pt>
                <c:pt idx="2">
                  <c:v>TCs</c:v>
                </c:pt>
                <c:pt idx="3">
                  <c:v>RAs</c:v>
                </c:pt>
              </c:strCache>
            </c:strRef>
          </c:cat>
          <c:val>
            <c:numRef>
              <c:f>Sheet1!$C$13:$F$13</c:f>
              <c:numCache>
                <c:formatCode>General</c:formatCode>
                <c:ptCount val="4"/>
                <c:pt idx="0">
                  <c:v>117</c:v>
                </c:pt>
                <c:pt idx="1">
                  <c:v>87</c:v>
                </c:pt>
                <c:pt idx="2">
                  <c:v>20</c:v>
                </c:pt>
                <c:pt idx="3">
                  <c:v>138</c:v>
                </c:pt>
              </c:numCache>
            </c:numRef>
          </c:val>
          <c:extLst>
            <c:ext xmlns:c16="http://schemas.microsoft.com/office/drawing/2014/chart" uri="{C3380CC4-5D6E-409C-BE32-E72D297353CC}">
              <c16:uniqueId val="{00000000-C393-4743-9E86-2284C66190C1}"/>
            </c:ext>
          </c:extLst>
        </c:ser>
        <c:ser>
          <c:idx val="1"/>
          <c:order val="1"/>
          <c:tx>
            <c:strRef>
              <c:f>Sheet1!$B$14</c:f>
              <c:strCache>
                <c:ptCount val="1"/>
                <c:pt idx="0">
                  <c:v>Decisions</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C393-4743-9E86-2284C66190C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CH"/>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Sheet1!$C$12:$F$12</c:f>
              <c:strCache>
                <c:ptCount val="4"/>
                <c:pt idx="0">
                  <c:v>Cg</c:v>
                </c:pt>
                <c:pt idx="1">
                  <c:v>EC</c:v>
                </c:pt>
                <c:pt idx="2">
                  <c:v>TCs</c:v>
                </c:pt>
                <c:pt idx="3">
                  <c:v>RAs</c:v>
                </c:pt>
              </c:strCache>
            </c:strRef>
          </c:cat>
          <c:val>
            <c:numRef>
              <c:f>Sheet1!$C$14:$F$14</c:f>
              <c:numCache>
                <c:formatCode>General</c:formatCode>
                <c:ptCount val="4"/>
                <c:pt idx="0">
                  <c:v>0</c:v>
                </c:pt>
                <c:pt idx="1">
                  <c:v>77</c:v>
                </c:pt>
                <c:pt idx="2">
                  <c:v>48</c:v>
                </c:pt>
                <c:pt idx="3">
                  <c:v>78</c:v>
                </c:pt>
              </c:numCache>
            </c:numRef>
          </c:val>
          <c:extLst>
            <c:ext xmlns:c16="http://schemas.microsoft.com/office/drawing/2014/chart" uri="{C3380CC4-5D6E-409C-BE32-E72D297353CC}">
              <c16:uniqueId val="{00000001-C393-4743-9E86-2284C66190C1}"/>
            </c:ext>
          </c:extLst>
        </c:ser>
        <c:ser>
          <c:idx val="2"/>
          <c:order val="2"/>
          <c:tx>
            <c:strRef>
              <c:f>Sheet1!$B$15</c:f>
              <c:strCache>
                <c:ptCount val="1"/>
                <c:pt idx="0">
                  <c:v>Recommendations</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C393-4743-9E86-2284C66190C1}"/>
                </c:ext>
              </c:extLst>
            </c:dLbl>
            <c:dLbl>
              <c:idx val="1"/>
              <c:delete val="1"/>
              <c:extLst>
                <c:ext xmlns:c15="http://schemas.microsoft.com/office/drawing/2012/chart" uri="{CE6537A1-D6FC-4f65-9D91-7224C49458BB}"/>
                <c:ext xmlns:c16="http://schemas.microsoft.com/office/drawing/2014/chart" uri="{C3380CC4-5D6E-409C-BE32-E72D297353CC}">
                  <c16:uniqueId val="{00000004-C393-4743-9E86-2284C66190C1}"/>
                </c:ext>
              </c:extLst>
            </c:dLbl>
            <c:dLbl>
              <c:idx val="2"/>
              <c:delete val="1"/>
              <c:extLst>
                <c:ext xmlns:c15="http://schemas.microsoft.com/office/drawing/2012/chart" uri="{CE6537A1-D6FC-4f65-9D91-7224C49458BB}"/>
                <c:ext xmlns:c16="http://schemas.microsoft.com/office/drawing/2014/chart" uri="{C3380CC4-5D6E-409C-BE32-E72D297353CC}">
                  <c16:uniqueId val="{00000005-C393-4743-9E86-2284C66190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75000"/>
                      </a:schemeClr>
                    </a:solidFill>
                    <a:latin typeface="+mn-lt"/>
                    <a:ea typeface="+mn-ea"/>
                    <a:cs typeface="+mn-cs"/>
                  </a:defRPr>
                </a:pPr>
                <a:endParaRPr lang="en-CH"/>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Sheet1!$C$12:$F$12</c:f>
              <c:strCache>
                <c:ptCount val="4"/>
                <c:pt idx="0">
                  <c:v>Cg</c:v>
                </c:pt>
                <c:pt idx="1">
                  <c:v>EC</c:v>
                </c:pt>
                <c:pt idx="2">
                  <c:v>TCs</c:v>
                </c:pt>
                <c:pt idx="3">
                  <c:v>RAs</c:v>
                </c:pt>
              </c:strCache>
            </c:strRef>
          </c:cat>
          <c:val>
            <c:numRef>
              <c:f>Sheet1!$C$15:$F$15</c:f>
              <c:numCache>
                <c:formatCode>General</c:formatCode>
                <c:ptCount val="4"/>
                <c:pt idx="0">
                  <c:v>0</c:v>
                </c:pt>
                <c:pt idx="1">
                  <c:v>0</c:v>
                </c:pt>
                <c:pt idx="2">
                  <c:v>0</c:v>
                </c:pt>
                <c:pt idx="3">
                  <c:v>1</c:v>
                </c:pt>
              </c:numCache>
            </c:numRef>
          </c:val>
          <c:extLst>
            <c:ext xmlns:c16="http://schemas.microsoft.com/office/drawing/2014/chart" uri="{C3380CC4-5D6E-409C-BE32-E72D297353CC}">
              <c16:uniqueId val="{00000002-C393-4743-9E86-2284C66190C1}"/>
            </c:ext>
          </c:extLst>
        </c:ser>
        <c:dLbls>
          <c:showLegendKey val="0"/>
          <c:showVal val="0"/>
          <c:showCatName val="0"/>
          <c:showSerName val="0"/>
          <c:showPercent val="0"/>
          <c:showBubbleSize val="0"/>
        </c:dLbls>
        <c:gapWidth val="150"/>
        <c:overlap val="100"/>
        <c:axId val="1030050207"/>
        <c:axId val="1066124783"/>
      </c:barChart>
      <c:catAx>
        <c:axId val="103005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CH"/>
          </a:p>
        </c:txPr>
        <c:crossAx val="1066124783"/>
        <c:crosses val="autoZero"/>
        <c:auto val="1"/>
        <c:lblAlgn val="ctr"/>
        <c:lblOffset val="100"/>
        <c:noMultiLvlLbl val="0"/>
      </c:catAx>
      <c:valAx>
        <c:axId val="1066124783"/>
        <c:scaling>
          <c:orientation val="minMax"/>
        </c:scaling>
        <c:delete val="1"/>
        <c:axPos val="l"/>
        <c:numFmt formatCode="General" sourceLinked="1"/>
        <c:majorTickMark val="none"/>
        <c:minorTickMark val="none"/>
        <c:tickLblPos val="nextTo"/>
        <c:crossAx val="1030050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CH"/>
        </a:p>
      </c:txPr>
    </c:legend>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95005515614884E-2"/>
          <c:y val="2.4575623686464175E-2"/>
          <c:w val="0.95080499448438516"/>
          <c:h val="0.78916962283715009"/>
        </c:manualLayout>
      </c:layout>
      <c:barChart>
        <c:barDir val="col"/>
        <c:grouping val="clustered"/>
        <c:varyColors val="0"/>
        <c:ser>
          <c:idx val="0"/>
          <c:order val="0"/>
          <c:tx>
            <c:strRef>
              <c:f>Foglio1!$B$1</c:f>
              <c:strCache>
                <c:ptCount val="1"/>
                <c:pt idx="0">
                  <c:v>No. days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Foglio1!$A$2:$A$9</c:f>
              <c:strCache>
                <c:ptCount val="8"/>
                <c:pt idx="0">
                  <c:v>FAO 171</c:v>
                </c:pt>
                <c:pt idx="1">
                  <c:v>ICAO 227</c:v>
                </c:pt>
                <c:pt idx="2">
                  <c:v>IMO 128</c:v>
                </c:pt>
                <c:pt idx="3">
                  <c:v>ITU 2022</c:v>
                </c:pt>
                <c:pt idx="4">
                  <c:v>UNESCO 215</c:v>
                </c:pt>
                <c:pt idx="5">
                  <c:v>WHO 152</c:v>
                </c:pt>
                <c:pt idx="6">
                  <c:v>WMO 75</c:v>
                </c:pt>
                <c:pt idx="7">
                  <c:v>WMO 76</c:v>
                </c:pt>
              </c:strCache>
            </c:strRef>
          </c:cat>
          <c:val>
            <c:numRef>
              <c:f>Foglio1!$B$2:$B$9</c:f>
              <c:numCache>
                <c:formatCode>General</c:formatCode>
                <c:ptCount val="8"/>
                <c:pt idx="0">
                  <c:v>5</c:v>
                </c:pt>
                <c:pt idx="1">
                  <c:v>7</c:v>
                </c:pt>
                <c:pt idx="2">
                  <c:v>5</c:v>
                </c:pt>
                <c:pt idx="3">
                  <c:v>8</c:v>
                </c:pt>
                <c:pt idx="4">
                  <c:v>11</c:v>
                </c:pt>
                <c:pt idx="5">
                  <c:v>7</c:v>
                </c:pt>
                <c:pt idx="6">
                  <c:v>5</c:v>
                </c:pt>
                <c:pt idx="7">
                  <c:v>5</c:v>
                </c:pt>
              </c:numCache>
            </c:numRef>
          </c:val>
          <c:extLst>
            <c:ext xmlns:c16="http://schemas.microsoft.com/office/drawing/2014/chart" uri="{C3380CC4-5D6E-409C-BE32-E72D297353CC}">
              <c16:uniqueId val="{00000000-E1A9-4C3D-B9E2-6C55863343A0}"/>
            </c:ext>
          </c:extLst>
        </c:ser>
        <c:ser>
          <c:idx val="1"/>
          <c:order val="1"/>
          <c:tx>
            <c:strRef>
              <c:f>Foglio1!$C$1</c:f>
              <c:strCache>
                <c:ptCount val="1"/>
                <c:pt idx="0">
                  <c:v>No. decisions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C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Foglio1!$A$2:$A$9</c:f>
              <c:strCache>
                <c:ptCount val="8"/>
                <c:pt idx="0">
                  <c:v>FAO 171</c:v>
                </c:pt>
                <c:pt idx="1">
                  <c:v>ICAO 227</c:v>
                </c:pt>
                <c:pt idx="2">
                  <c:v>IMO 128</c:v>
                </c:pt>
                <c:pt idx="3">
                  <c:v>ITU 2022</c:v>
                </c:pt>
                <c:pt idx="4">
                  <c:v>UNESCO 215</c:v>
                </c:pt>
                <c:pt idx="5">
                  <c:v>WHO 152</c:v>
                </c:pt>
                <c:pt idx="6">
                  <c:v>WMO 75</c:v>
                </c:pt>
                <c:pt idx="7">
                  <c:v>WMO 76</c:v>
                </c:pt>
              </c:strCache>
            </c:strRef>
          </c:cat>
          <c:val>
            <c:numRef>
              <c:f>Foglio1!$C$2:$C$9</c:f>
              <c:numCache>
                <c:formatCode>General</c:formatCode>
                <c:ptCount val="8"/>
                <c:pt idx="0">
                  <c:v>26</c:v>
                </c:pt>
                <c:pt idx="1">
                  <c:v>24</c:v>
                </c:pt>
                <c:pt idx="2">
                  <c:v>29</c:v>
                </c:pt>
                <c:pt idx="3">
                  <c:v>8</c:v>
                </c:pt>
                <c:pt idx="4">
                  <c:v>44</c:v>
                </c:pt>
                <c:pt idx="5">
                  <c:v>36</c:v>
                </c:pt>
                <c:pt idx="6">
                  <c:v>31</c:v>
                </c:pt>
                <c:pt idx="7">
                  <c:v>82</c:v>
                </c:pt>
              </c:numCache>
            </c:numRef>
          </c:val>
          <c:extLst>
            <c:ext xmlns:c16="http://schemas.microsoft.com/office/drawing/2014/chart" uri="{C3380CC4-5D6E-409C-BE32-E72D297353CC}">
              <c16:uniqueId val="{00000001-E1A9-4C3D-B9E2-6C55863343A0}"/>
            </c:ext>
          </c:extLst>
        </c:ser>
        <c:dLbls>
          <c:showLegendKey val="0"/>
          <c:showVal val="0"/>
          <c:showCatName val="0"/>
          <c:showSerName val="0"/>
          <c:showPercent val="0"/>
          <c:showBubbleSize val="0"/>
        </c:dLbls>
        <c:gapWidth val="219"/>
        <c:overlap val="-27"/>
        <c:axId val="556793568"/>
        <c:axId val="556795648"/>
      </c:barChart>
      <c:catAx>
        <c:axId val="55679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CH"/>
          </a:p>
        </c:txPr>
        <c:crossAx val="556795648"/>
        <c:crosses val="autoZero"/>
        <c:auto val="1"/>
        <c:lblAlgn val="ctr"/>
        <c:lblOffset val="100"/>
        <c:noMultiLvlLbl val="0"/>
      </c:catAx>
      <c:valAx>
        <c:axId val="556795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556793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1960s</c:v>
                </c:pt>
                <c:pt idx="1">
                  <c:v>1970s</c:v>
                </c:pt>
                <c:pt idx="2">
                  <c:v>1980s</c:v>
                </c:pt>
                <c:pt idx="3">
                  <c:v>1990s</c:v>
                </c:pt>
                <c:pt idx="4">
                  <c:v>2000s</c:v>
                </c:pt>
                <c:pt idx="5">
                  <c:v>2010s</c:v>
                </c:pt>
              </c:strCache>
            </c:strRef>
          </c:cat>
          <c:val>
            <c:numRef>
              <c:f>Sheet1!$B$2:$B$7</c:f>
              <c:numCache>
                <c:formatCode>General</c:formatCode>
                <c:ptCount val="6"/>
                <c:pt idx="0">
                  <c:v>2</c:v>
                </c:pt>
                <c:pt idx="1">
                  <c:v>3</c:v>
                </c:pt>
                <c:pt idx="2">
                  <c:v>6</c:v>
                </c:pt>
                <c:pt idx="3">
                  <c:v>3</c:v>
                </c:pt>
                <c:pt idx="4">
                  <c:v>5</c:v>
                </c:pt>
                <c:pt idx="5">
                  <c:v>8</c:v>
                </c:pt>
              </c:numCache>
            </c:numRef>
          </c:val>
          <c:extLst>
            <c:ext xmlns:c16="http://schemas.microsoft.com/office/drawing/2014/chart" uri="{C3380CC4-5D6E-409C-BE32-E72D297353CC}">
              <c16:uniqueId val="{00000000-B6BA-4DAE-9031-54E88A52D236}"/>
            </c:ext>
          </c:extLst>
        </c:ser>
        <c:dLbls>
          <c:showLegendKey val="0"/>
          <c:showVal val="0"/>
          <c:showCatName val="0"/>
          <c:showSerName val="0"/>
          <c:showPercent val="0"/>
          <c:showBubbleSize val="0"/>
        </c:dLbls>
        <c:gapWidth val="219"/>
        <c:overlap val="-27"/>
        <c:axId val="1909373279"/>
        <c:axId val="1959117327"/>
      </c:barChart>
      <c:catAx>
        <c:axId val="190937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959117327"/>
        <c:crosses val="autoZero"/>
        <c:auto val="1"/>
        <c:lblAlgn val="ctr"/>
        <c:lblOffset val="100"/>
        <c:noMultiLvlLbl val="0"/>
      </c:catAx>
      <c:valAx>
        <c:axId val="1959117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909373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9FB2-4B36-82DB-931E2DB96FB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9FB2-4B36-82DB-931E2DB96FB5}"/>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2-9FB2-4B36-82DB-931E2DB96FB5}"/>
              </c:ext>
            </c:extLst>
          </c:dPt>
          <c:dPt>
            <c:idx val="4"/>
            <c:invertIfNegative val="0"/>
            <c:bubble3D val="0"/>
            <c:spPr>
              <a:solidFill>
                <a:schemeClr val="bg2">
                  <a:lumMod val="75000"/>
                </a:schemeClr>
              </a:solidFill>
              <a:ln>
                <a:noFill/>
              </a:ln>
              <a:effectLst/>
            </c:spPr>
            <c:extLst>
              <c:ext xmlns:c16="http://schemas.microsoft.com/office/drawing/2014/chart" uri="{C3380CC4-5D6E-409C-BE32-E72D297353CC}">
                <c16:uniqueId val="{00000004-9FB2-4B36-82DB-931E2DB96FB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Development of standard and recommended practices and procedures</c:v>
                </c:pt>
                <c:pt idx="1">
                  <c:v>Development of scientific and technical capacity</c:v>
                </c:pt>
                <c:pt idx="2">
                  <c:v>Coordination of systems, networks and initiatives</c:v>
                </c:pt>
                <c:pt idx="3">
                  <c:v>Methodological and applied research</c:v>
                </c:pt>
                <c:pt idx="4">
                  <c:v>Information and awareness raising</c:v>
                </c:pt>
              </c:strCache>
            </c:strRef>
          </c:cat>
          <c:val>
            <c:numRef>
              <c:f>Sheet1!$B$2:$B$6</c:f>
              <c:numCache>
                <c:formatCode>General</c:formatCode>
                <c:ptCount val="5"/>
                <c:pt idx="0">
                  <c:v>11</c:v>
                </c:pt>
                <c:pt idx="1">
                  <c:v>6</c:v>
                </c:pt>
                <c:pt idx="2">
                  <c:v>5</c:v>
                </c:pt>
                <c:pt idx="3">
                  <c:v>3</c:v>
                </c:pt>
                <c:pt idx="4">
                  <c:v>1</c:v>
                </c:pt>
              </c:numCache>
            </c:numRef>
          </c:val>
          <c:extLst>
            <c:ext xmlns:c16="http://schemas.microsoft.com/office/drawing/2014/chart" uri="{C3380CC4-5D6E-409C-BE32-E72D297353CC}">
              <c16:uniqueId val="{00000000-B6BA-4DAE-9031-54E88A52D236}"/>
            </c:ext>
          </c:extLst>
        </c:ser>
        <c:dLbls>
          <c:showLegendKey val="0"/>
          <c:showVal val="0"/>
          <c:showCatName val="0"/>
          <c:showSerName val="0"/>
          <c:showPercent val="0"/>
          <c:showBubbleSize val="0"/>
        </c:dLbls>
        <c:gapWidth val="219"/>
        <c:overlap val="-27"/>
        <c:axId val="1909373279"/>
        <c:axId val="1959117327"/>
      </c:barChart>
      <c:catAx>
        <c:axId val="190937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959117327"/>
        <c:crosses val="autoZero"/>
        <c:auto val="1"/>
        <c:lblAlgn val="ctr"/>
        <c:lblOffset val="100"/>
        <c:noMultiLvlLbl val="0"/>
      </c:catAx>
      <c:valAx>
        <c:axId val="1959117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909373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1">
                <a:lumMod val="60000"/>
                <a:lumOff val="40000"/>
              </a:schemeClr>
            </a:solidFill>
          </c:spPr>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7-0C86-4E58-B71D-64E1C8C6B0CE}"/>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0C86-4E58-B71D-64E1C8C6B0CE}"/>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6-0C86-4E58-B71D-64E1C8C6B0CE}"/>
              </c:ext>
            </c:extLst>
          </c:dPt>
          <c:dPt>
            <c:idx val="3"/>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0C86-4E58-B71D-64E1C8C6B0CE}"/>
              </c:ext>
            </c:extLst>
          </c:dPt>
          <c:dPt>
            <c:idx val="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4-0C86-4E58-B71D-64E1C8C6B0CE}"/>
              </c:ext>
            </c:extLst>
          </c:dPt>
          <c:dPt>
            <c:idx val="5"/>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0C86-4E58-B71D-64E1C8C6B0CE}"/>
              </c:ext>
            </c:extLst>
          </c:dPt>
          <c:dPt>
            <c:idx val="6"/>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2-0C86-4E58-B71D-64E1C8C6B0CE}"/>
              </c:ext>
            </c:extLst>
          </c:dPt>
          <c:dPt>
            <c:idx val="7"/>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F-AB52-4A7A-A0D3-17C860B02A4F}"/>
              </c:ext>
            </c:extLst>
          </c:dPt>
          <c:dLbls>
            <c:dLbl>
              <c:idx val="0"/>
              <c:layout>
                <c:manualLayout>
                  <c:x val="-0.12559018449756232"/>
                  <c:y val="0.16124235452555974"/>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86-4E58-B71D-64E1C8C6B0CE}"/>
                </c:ext>
              </c:extLst>
            </c:dLbl>
            <c:dLbl>
              <c:idx val="1"/>
              <c:layout>
                <c:manualLayout>
                  <c:x val="-0.12672177899942311"/>
                  <c:y val="5.7827175536619452E-2"/>
                </c:manualLayout>
              </c:layout>
              <c:showLegendKey val="0"/>
              <c:showVal val="0"/>
              <c:showCatName val="1"/>
              <c:showSerName val="0"/>
              <c:showPercent val="0"/>
              <c:showBubbleSize val="0"/>
              <c:extLst>
                <c:ext xmlns:c15="http://schemas.microsoft.com/office/drawing/2012/chart" uri="{CE6537A1-D6FC-4f65-9D91-7224C49458BB}">
                  <c15:layout>
                    <c:manualLayout>
                      <c:w val="0.24844138251202691"/>
                      <c:h val="5.8538481887339976E-2"/>
                    </c:manualLayout>
                  </c15:layout>
                </c:ext>
                <c:ext xmlns:c16="http://schemas.microsoft.com/office/drawing/2014/chart" uri="{C3380CC4-5D6E-409C-BE32-E72D297353CC}">
                  <c16:uniqueId val="{00000005-0C86-4E58-B71D-64E1C8C6B0CE}"/>
                </c:ext>
              </c:extLst>
            </c:dLbl>
            <c:dLbl>
              <c:idx val="3"/>
              <c:layout>
                <c:manualLayout>
                  <c:x val="3.3347836578794944E-3"/>
                  <c:y val="-0.15585812350864817"/>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mn-lt"/>
                      <a:ea typeface="+mn-ea"/>
                      <a:cs typeface="+mn-cs"/>
                    </a:defRPr>
                  </a:pPr>
                  <a:endParaRPr lang="en-CH"/>
                </a:p>
              </c:txPr>
              <c:showLegendKey val="0"/>
              <c:showVal val="0"/>
              <c:showCatName val="1"/>
              <c:showSerName val="0"/>
              <c:showPercent val="0"/>
              <c:showBubbleSize val="0"/>
              <c:extLst>
                <c:ext xmlns:c15="http://schemas.microsoft.com/office/drawing/2012/chart" uri="{CE6537A1-D6FC-4f65-9D91-7224C49458BB}">
                  <c15:layout>
                    <c:manualLayout>
                      <c:w val="0.12672177899942311"/>
                      <c:h val="0.17391867807108255"/>
                    </c:manualLayout>
                  </c15:layout>
                </c:ext>
                <c:ext xmlns:c16="http://schemas.microsoft.com/office/drawing/2014/chart" uri="{C3380CC4-5D6E-409C-BE32-E72D297353CC}">
                  <c16:uniqueId val="{00000001-0C86-4E58-B71D-64E1C8C6B0CE}"/>
                </c:ext>
              </c:extLst>
            </c:dLbl>
            <c:dLbl>
              <c:idx val="4"/>
              <c:layout>
                <c:manualLayout>
                  <c:x val="0.15006539589527518"/>
                  <c:y val="-0.18265743197565212"/>
                </c:manualLayout>
              </c:layout>
              <c:showLegendKey val="0"/>
              <c:showVal val="0"/>
              <c:showCatName val="1"/>
              <c:showSerName val="0"/>
              <c:showPercent val="0"/>
              <c:showBubbleSize val="0"/>
              <c:extLst>
                <c:ext xmlns:c15="http://schemas.microsoft.com/office/drawing/2012/chart" uri="{CE6537A1-D6FC-4f65-9D91-7224C49458BB}">
                  <c15:layout>
                    <c:manualLayout>
                      <c:w val="0.26178051714354506"/>
                      <c:h val="0.20870241368529904"/>
                    </c:manualLayout>
                  </c15:layout>
                </c:ext>
                <c:ext xmlns:c16="http://schemas.microsoft.com/office/drawing/2014/chart" uri="{C3380CC4-5D6E-409C-BE32-E72D297353CC}">
                  <c16:uniqueId val="{00000004-0C86-4E58-B71D-64E1C8C6B0CE}"/>
                </c:ext>
              </c:extLst>
            </c:dLbl>
            <c:dLbl>
              <c:idx val="5"/>
              <c:layout>
                <c:manualLayout>
                  <c:x val="0.10504594780459638"/>
                  <c:y val="8.1174430380423254E-2"/>
                </c:manualLayout>
              </c:layout>
              <c:showLegendKey val="0"/>
              <c:showVal val="0"/>
              <c:showCatName val="1"/>
              <c:showSerName val="0"/>
              <c:showPercent val="0"/>
              <c:showBubbleSize val="0"/>
              <c:extLst>
                <c:ext xmlns:c15="http://schemas.microsoft.com/office/drawing/2012/chart" uri="{CE6537A1-D6FC-4f65-9D91-7224C49458BB}">
                  <c15:layout>
                    <c:manualLayout>
                      <c:w val="0.31180227201173843"/>
                      <c:h val="0.20870241368529904"/>
                    </c:manualLayout>
                  </c15:layout>
                </c:ext>
                <c:ext xmlns:c16="http://schemas.microsoft.com/office/drawing/2014/chart" uri="{C3380CC4-5D6E-409C-BE32-E72D297353CC}">
                  <c16:uniqueId val="{00000003-0C86-4E58-B71D-64E1C8C6B0CE}"/>
                </c:ext>
              </c:extLst>
            </c:dLbl>
            <c:dLbl>
              <c:idx val="6"/>
              <c:layout>
                <c:manualLayout>
                  <c:x val="0.18674801613195025"/>
                  <c:y val="0.17817262138568463"/>
                </c:manualLayout>
              </c:layout>
              <c:showLegendKey val="0"/>
              <c:showVal val="0"/>
              <c:showCatName val="1"/>
              <c:showSerName val="0"/>
              <c:showPercent val="0"/>
              <c:showBubbleSize val="0"/>
              <c:extLst>
                <c:ext xmlns:c15="http://schemas.microsoft.com/office/drawing/2012/chart" uri="{CE6537A1-D6FC-4f65-9D91-7224C49458BB}">
                  <c15:layout>
                    <c:manualLayout>
                      <c:w val="0.25677834165672575"/>
                      <c:h val="0.16034453734358342"/>
                    </c:manualLayout>
                  </c15:layout>
                </c:ext>
                <c:ext xmlns:c16="http://schemas.microsoft.com/office/drawing/2014/chart" uri="{C3380CC4-5D6E-409C-BE32-E72D297353CC}">
                  <c16:uniqueId val="{00000002-0C86-4E58-B71D-64E1C8C6B0C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CH"/>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Sheet1!$A$2:$A$8</c:f>
              <c:strCache>
                <c:ptCount val="7"/>
                <c:pt idx="0">
                  <c:v>Aviation</c:v>
                </c:pt>
                <c:pt idx="1">
                  <c:v>Agriculture</c:v>
                </c:pt>
                <c:pt idx="2">
                  <c:v>Climate</c:v>
                </c:pt>
                <c:pt idx="3">
                  <c:v>Hydrology</c:v>
                </c:pt>
                <c:pt idx="4">
                  <c:v>Marine met. and oceanography</c:v>
                </c:pt>
                <c:pt idx="5">
                  <c:v>DRR and public services, including SWFP</c:v>
                </c:pt>
                <c:pt idx="6">
                  <c:v>Tropical cyclones</c:v>
                </c:pt>
              </c:strCache>
            </c:strRef>
          </c:cat>
          <c:val>
            <c:numRef>
              <c:f>Sheet1!$B$2:$B$8</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0C86-4E58-B71D-64E1C8C6B0C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C99E-4460-AC64-E07E977071E3}"/>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C99E-4460-AC64-E07E977071E3}"/>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C99E-4460-AC64-E07E977071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99E-4460-AC64-E07E977071E3}"/>
              </c:ext>
            </c:extLst>
          </c:dPt>
          <c:dLbls>
            <c:dLbl>
              <c:idx val="0"/>
              <c:layout>
                <c:manualLayout>
                  <c:x val="-0.19259662273067318"/>
                  <c:y val="0.2262114519788051"/>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CH"/>
                </a:p>
              </c:txPr>
              <c:showLegendKey val="0"/>
              <c:showVal val="0"/>
              <c:showCatName val="1"/>
              <c:showSerName val="0"/>
              <c:showPercent val="0"/>
              <c:showBubbleSize val="0"/>
              <c:extLst>
                <c:ext xmlns:c15="http://schemas.microsoft.com/office/drawing/2012/chart" uri="{CE6537A1-D6FC-4f65-9D91-7224C49458BB}">
                  <c15:layout>
                    <c:manualLayout>
                      <c:w val="0.25586114486011369"/>
                      <c:h val="0.19777523039966224"/>
                    </c:manualLayout>
                  </c15:layout>
                </c:ext>
                <c:ext xmlns:c16="http://schemas.microsoft.com/office/drawing/2014/chart" uri="{C3380CC4-5D6E-409C-BE32-E72D297353CC}">
                  <c16:uniqueId val="{00000001-C99E-4460-AC64-E07E977071E3}"/>
                </c:ext>
              </c:extLst>
            </c:dLbl>
            <c:dLbl>
              <c:idx val="1"/>
              <c:layout>
                <c:manualLayout>
                  <c:x val="-0.17674353386761643"/>
                  <c:y val="-0.20845791882770723"/>
                </c:manualLayout>
              </c:layout>
              <c:showLegendKey val="0"/>
              <c:showVal val="0"/>
              <c:showCatName val="1"/>
              <c:showSerName val="0"/>
              <c:showPercent val="0"/>
              <c:showBubbleSize val="0"/>
              <c:extLst>
                <c:ext xmlns:c15="http://schemas.microsoft.com/office/drawing/2012/chart" uri="{CE6537A1-D6FC-4f65-9D91-7224C49458BB}">
                  <c15:layout>
                    <c:manualLayout>
                      <c:w val="0.32013923115643733"/>
                      <c:h val="0.25960544141342079"/>
                    </c:manualLayout>
                  </c15:layout>
                </c:ext>
                <c:ext xmlns:c16="http://schemas.microsoft.com/office/drawing/2014/chart" uri="{C3380CC4-5D6E-409C-BE32-E72D297353CC}">
                  <c16:uniqueId val="{00000003-C99E-4460-AC64-E07E977071E3}"/>
                </c:ext>
              </c:extLst>
            </c:dLbl>
            <c:dLbl>
              <c:idx val="2"/>
              <c:layout>
                <c:manualLayout>
                  <c:x val="0.22676528873580981"/>
                  <c:y val="-0.21907781349451289"/>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CH"/>
                </a:p>
              </c:txPr>
              <c:showLegendKey val="0"/>
              <c:showVal val="0"/>
              <c:showCatName val="1"/>
              <c:showSerName val="0"/>
              <c:showPercent val="0"/>
              <c:showBubbleSize val="0"/>
              <c:extLst>
                <c:ext xmlns:c15="http://schemas.microsoft.com/office/drawing/2012/chart" uri="{CE6537A1-D6FC-4f65-9D91-7224C49458BB}">
                  <c15:layout>
                    <c:manualLayout>
                      <c:w val="0.19008266849913466"/>
                      <c:h val="0.14507362902514689"/>
                    </c:manualLayout>
                  </c15:layout>
                </c:ext>
                <c:ext xmlns:c16="http://schemas.microsoft.com/office/drawing/2014/chart" uri="{C3380CC4-5D6E-409C-BE32-E72D297353CC}">
                  <c16:uniqueId val="{00000005-C99E-4460-AC64-E07E977071E3}"/>
                </c:ext>
              </c:extLst>
            </c:dLbl>
            <c:dLbl>
              <c:idx val="3"/>
              <c:layout>
                <c:manualLayout>
                  <c:x val="0.20387777571505505"/>
                  <c:y val="0.21277305265858096"/>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fld id="{5863C48C-C1AB-4DB9-91A2-A37B1716667F}" type="CATEGORYNAME">
                      <a:rPr lang="en-US" sz="1200" b="1">
                        <a:solidFill>
                          <a:schemeClr val="tx1"/>
                        </a:solidFill>
                      </a:rPr>
                      <a:pPr>
                        <a:defRPr sz="1200" b="1">
                          <a:solidFill>
                            <a:schemeClr val="tx1"/>
                          </a:solidFill>
                        </a:defRPr>
                      </a:pPr>
                      <a:t>[CATEGORY NAME]</a:t>
                    </a:fld>
                    <a:endParaRPr lang="en-CH"/>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CH"/>
                </a:p>
              </c:txPr>
              <c:showLegendKey val="0"/>
              <c:showVal val="0"/>
              <c:showCatName val="1"/>
              <c:showSerName val="0"/>
              <c:showPercent val="0"/>
              <c:showBubbleSize val="0"/>
              <c:extLst>
                <c:ext xmlns:c15="http://schemas.microsoft.com/office/drawing/2012/chart" uri="{CE6537A1-D6FC-4f65-9D91-7224C49458BB}">
                  <c15:layout>
                    <c:manualLayout>
                      <c:w val="0.16685603161269874"/>
                      <c:h val="0.13852410612412858"/>
                    </c:manualLayout>
                  </c15:layout>
                  <c15:dlblFieldTable/>
                  <c15:showDataLabelsRange val="0"/>
                </c:ext>
                <c:ext xmlns:c16="http://schemas.microsoft.com/office/drawing/2014/chart" uri="{C3380CC4-5D6E-409C-BE32-E72D297353CC}">
                  <c16:uniqueId val="{00000007-C99E-4460-AC64-E07E977071E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CH"/>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Sheet1!$A$2:$A$5</c:f>
              <c:strCache>
                <c:ptCount val="4"/>
                <c:pt idx="0">
                  <c:v>WWW (incl. aviation, hydrology, marine etc.)</c:v>
                </c:pt>
                <c:pt idx="1">
                  <c:v>Instruments and methods of observation</c:v>
                </c:pt>
                <c:pt idx="2">
                  <c:v>GCOS</c:v>
                </c:pt>
                <c:pt idx="3">
                  <c:v>Space</c:v>
                </c:pt>
              </c:strCache>
            </c:strRef>
          </c:cat>
          <c:val>
            <c:numRef>
              <c:f>Sheet1!$B$2:$B$5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E-C99E-4460-AC64-E07E977071E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2"/>
            </a:solidFill>
          </c:spPr>
          <c:dPt>
            <c:idx val="0"/>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1-D2B8-4487-A96D-304F666AB43E}"/>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D2B8-4487-A96D-304F666AB43E}"/>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D3E9-4FF9-9BEA-39536BE63AAD}"/>
              </c:ext>
            </c:extLst>
          </c:dPt>
          <c:dLbls>
            <c:dLbl>
              <c:idx val="0"/>
              <c:layout>
                <c:manualLayout>
                  <c:x val="-0.19789336240729413"/>
                  <c:y val="0.14449224192378299"/>
                </c:manualLayout>
              </c:layout>
              <c:showLegendKey val="0"/>
              <c:showVal val="0"/>
              <c:showCatName val="1"/>
              <c:showSerName val="0"/>
              <c:showPercent val="0"/>
              <c:showBubbleSize val="0"/>
              <c:extLst>
                <c:ext xmlns:c15="http://schemas.microsoft.com/office/drawing/2012/chart" uri="{CE6537A1-D6FC-4f65-9D91-7224C49458BB}">
                  <c15:layout>
                    <c:manualLayout>
                      <c:w val="0.26694372294372293"/>
                      <c:h val="0.25807835058157708"/>
                    </c:manualLayout>
                  </c15:layout>
                </c:ext>
                <c:ext xmlns:c16="http://schemas.microsoft.com/office/drawing/2014/chart" uri="{C3380CC4-5D6E-409C-BE32-E72D297353CC}">
                  <c16:uniqueId val="{00000001-D2B8-4487-A96D-304F666AB43E}"/>
                </c:ext>
              </c:extLst>
            </c:dLbl>
            <c:dLbl>
              <c:idx val="1"/>
              <c:layout>
                <c:manualLayout>
                  <c:x val="-1.5815348386289327E-2"/>
                  <c:y val="-0.13572325572351721"/>
                </c:manualLayout>
              </c:layout>
              <c:showLegendKey val="0"/>
              <c:showVal val="0"/>
              <c:showCatName val="1"/>
              <c:showSerName val="0"/>
              <c:showPercent val="0"/>
              <c:showBubbleSize val="0"/>
              <c:extLst>
                <c:ext xmlns:c15="http://schemas.microsoft.com/office/drawing/2012/chart" uri="{CE6537A1-D6FC-4f65-9D91-7224C49458BB}">
                  <c15:layout>
                    <c:manualLayout>
                      <c:w val="0.31729855001715418"/>
                      <c:h val="0.32250727131074003"/>
                    </c:manualLayout>
                  </c15:layout>
                </c:ext>
                <c:ext xmlns:c16="http://schemas.microsoft.com/office/drawing/2014/chart" uri="{C3380CC4-5D6E-409C-BE32-E72D297353CC}">
                  <c16:uniqueId val="{00000003-D2B8-4487-A96D-304F666AB43E}"/>
                </c:ext>
              </c:extLst>
            </c:dLbl>
            <c:dLbl>
              <c:idx val="2"/>
              <c:layout>
                <c:manualLayout>
                  <c:x val="0.14891775875627872"/>
                  <c:y val="0.17293718043444153"/>
                </c:manualLayout>
              </c:layout>
              <c:showLegendKey val="0"/>
              <c:showVal val="0"/>
              <c:showCatName val="1"/>
              <c:showSerName val="0"/>
              <c:showPercent val="0"/>
              <c:showBubbleSize val="0"/>
              <c:extLst>
                <c:ext xmlns:c15="http://schemas.microsoft.com/office/drawing/2012/chart" uri="{CE6537A1-D6FC-4f65-9D91-7224C49458BB}">
                  <c15:layout>
                    <c:manualLayout>
                      <c:w val="0.31168831168831168"/>
                      <c:h val="0.30796331775513641"/>
                    </c:manualLayout>
                  </c15:layout>
                </c:ext>
                <c:ext xmlns:c16="http://schemas.microsoft.com/office/drawing/2014/chart" uri="{C3380CC4-5D6E-409C-BE32-E72D297353CC}">
                  <c16:uniqueId val="{00000005-D3E9-4FF9-9BEA-39536BE63AA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CH"/>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Sheet1!$A$2:$A$4</c:f>
              <c:strCache>
                <c:ptCount val="3"/>
                <c:pt idx="0">
                  <c:v>Information and public awareness</c:v>
                </c:pt>
                <c:pt idx="1">
                  <c:v>Quality Management Framework</c:v>
                </c:pt>
                <c:pt idx="2">
                  <c:v>Capacity development (including VCP and ETR)</c:v>
                </c:pt>
              </c:strCache>
            </c:strRef>
          </c:cat>
          <c:val>
            <c:numRef>
              <c:f>Sheet1!$B$2:$B$4</c:f>
              <c:numCache>
                <c:formatCode>General</c:formatCode>
                <c:ptCount val="3"/>
                <c:pt idx="0">
                  <c:v>1</c:v>
                </c:pt>
                <c:pt idx="1">
                  <c:v>1</c:v>
                </c:pt>
                <c:pt idx="2">
                  <c:v>1</c:v>
                </c:pt>
              </c:numCache>
            </c:numRef>
          </c:val>
          <c:extLst>
            <c:ext xmlns:c16="http://schemas.microsoft.com/office/drawing/2014/chart" uri="{C3380CC4-5D6E-409C-BE32-E72D297353CC}">
              <c16:uniqueId val="{0000000C-D2B8-4487-A96D-304F666AB43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8F870-CDD1-4479-92B0-FE2C887FF68F}" type="datetimeFigureOut">
              <a:rPr lang="en-CH" smtClean="0"/>
              <a:t>03/03/2023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314E3-F93F-44EC-8BCF-7EB14F0C00F0}" type="slidenum">
              <a:rPr lang="en-CH" smtClean="0"/>
              <a:t>‹#›</a:t>
            </a:fld>
            <a:endParaRPr lang="en-CH"/>
          </a:p>
        </p:txBody>
      </p:sp>
    </p:spTree>
    <p:extLst>
      <p:ext uri="{BB962C8B-B14F-4D97-AF65-F5344CB8AC3E}">
        <p14:creationId xmlns:p14="http://schemas.microsoft.com/office/powerpoint/2010/main" val="3650655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25A314E3-F93F-44EC-8BCF-7EB14F0C00F0}" type="slidenum">
              <a:rPr lang="en-CH" smtClean="0"/>
              <a:t>16</a:t>
            </a:fld>
            <a:endParaRPr lang="en-CH"/>
          </a:p>
        </p:txBody>
      </p:sp>
    </p:spTree>
    <p:extLst>
      <p:ext uri="{BB962C8B-B14F-4D97-AF65-F5344CB8AC3E}">
        <p14:creationId xmlns:p14="http://schemas.microsoft.com/office/powerpoint/2010/main" val="426502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89B5B9CF-990D-435D-80DA-016A01369FA3}" type="datetimeFigureOut">
              <a:rPr lang="nl-NL" smtClean="0"/>
              <a:t>3-3-2023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18F979-51F9-4552-B700-A31D6122EE6A}" type="slidenum">
              <a:rPr lang="nl-NL" smtClean="0"/>
              <a:t>‹#›</a:t>
            </a:fld>
            <a:endParaRPr lang="nl-NL"/>
          </a:p>
        </p:txBody>
      </p:sp>
    </p:spTree>
    <p:extLst>
      <p:ext uri="{BB962C8B-B14F-4D97-AF65-F5344CB8AC3E}">
        <p14:creationId xmlns:p14="http://schemas.microsoft.com/office/powerpoint/2010/main" val="4235625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89B5B9CF-990D-435D-80DA-016A01369FA3}" type="datetimeFigureOut">
              <a:rPr lang="nl-NL" smtClean="0"/>
              <a:t>3-3-2023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18F979-51F9-4552-B700-A31D6122EE6A}" type="slidenum">
              <a:rPr lang="nl-NL" smtClean="0"/>
              <a:t>‹#›</a:t>
            </a:fld>
            <a:endParaRPr lang="nl-NL"/>
          </a:p>
        </p:txBody>
      </p:sp>
    </p:spTree>
    <p:extLst>
      <p:ext uri="{BB962C8B-B14F-4D97-AF65-F5344CB8AC3E}">
        <p14:creationId xmlns:p14="http://schemas.microsoft.com/office/powerpoint/2010/main" val="117474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89B5B9CF-990D-435D-80DA-016A01369FA3}" type="datetimeFigureOut">
              <a:rPr lang="nl-NL" smtClean="0"/>
              <a:t>3-3-2023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18F979-51F9-4552-B700-A31D6122EE6A}" type="slidenum">
              <a:rPr lang="nl-NL" smtClean="0"/>
              <a:t>‹#›</a:t>
            </a:fld>
            <a:endParaRPr lang="nl-NL"/>
          </a:p>
        </p:txBody>
      </p:sp>
    </p:spTree>
    <p:extLst>
      <p:ext uri="{BB962C8B-B14F-4D97-AF65-F5344CB8AC3E}">
        <p14:creationId xmlns:p14="http://schemas.microsoft.com/office/powerpoint/2010/main" val="253566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89B5B9CF-990D-435D-80DA-016A01369FA3}" type="datetimeFigureOut">
              <a:rPr lang="nl-NL" smtClean="0"/>
              <a:t>3-3-2023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18F979-51F9-4552-B700-A31D6122EE6A}" type="slidenum">
              <a:rPr lang="nl-NL" smtClean="0"/>
              <a:t>‹#›</a:t>
            </a:fld>
            <a:endParaRPr lang="nl-NL"/>
          </a:p>
        </p:txBody>
      </p:sp>
    </p:spTree>
    <p:extLst>
      <p:ext uri="{BB962C8B-B14F-4D97-AF65-F5344CB8AC3E}">
        <p14:creationId xmlns:p14="http://schemas.microsoft.com/office/powerpoint/2010/main" val="428796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B5B9CF-990D-435D-80DA-016A01369FA3}" type="datetimeFigureOut">
              <a:rPr lang="nl-NL" smtClean="0"/>
              <a:t>3-3-2023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818F979-51F9-4552-B700-A31D6122EE6A}" type="slidenum">
              <a:rPr lang="nl-NL" smtClean="0"/>
              <a:t>‹#›</a:t>
            </a:fld>
            <a:endParaRPr lang="nl-NL"/>
          </a:p>
        </p:txBody>
      </p:sp>
    </p:spTree>
    <p:extLst>
      <p:ext uri="{BB962C8B-B14F-4D97-AF65-F5344CB8AC3E}">
        <p14:creationId xmlns:p14="http://schemas.microsoft.com/office/powerpoint/2010/main" val="268332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89B5B9CF-990D-435D-80DA-016A01369FA3}" type="datetimeFigureOut">
              <a:rPr lang="nl-NL" smtClean="0"/>
              <a:t>3-3-2023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818F979-51F9-4552-B700-A31D6122EE6A}" type="slidenum">
              <a:rPr lang="nl-NL" smtClean="0"/>
              <a:t>‹#›</a:t>
            </a:fld>
            <a:endParaRPr lang="nl-NL"/>
          </a:p>
        </p:txBody>
      </p:sp>
    </p:spTree>
    <p:extLst>
      <p:ext uri="{BB962C8B-B14F-4D97-AF65-F5344CB8AC3E}">
        <p14:creationId xmlns:p14="http://schemas.microsoft.com/office/powerpoint/2010/main" val="298041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89B5B9CF-990D-435D-80DA-016A01369FA3}" type="datetimeFigureOut">
              <a:rPr lang="nl-NL" smtClean="0"/>
              <a:t>3-3-2023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818F979-51F9-4552-B700-A31D6122EE6A}" type="slidenum">
              <a:rPr lang="nl-NL" smtClean="0"/>
              <a:t>‹#›</a:t>
            </a:fld>
            <a:endParaRPr lang="nl-NL"/>
          </a:p>
        </p:txBody>
      </p:sp>
    </p:spTree>
    <p:extLst>
      <p:ext uri="{BB962C8B-B14F-4D97-AF65-F5344CB8AC3E}">
        <p14:creationId xmlns:p14="http://schemas.microsoft.com/office/powerpoint/2010/main" val="126390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89B5B9CF-990D-435D-80DA-016A01369FA3}" type="datetimeFigureOut">
              <a:rPr lang="nl-NL" smtClean="0"/>
              <a:t>3-3-2023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818F979-51F9-4552-B700-A31D6122EE6A}" type="slidenum">
              <a:rPr lang="nl-NL" smtClean="0"/>
              <a:t>‹#›</a:t>
            </a:fld>
            <a:endParaRPr lang="nl-NL"/>
          </a:p>
        </p:txBody>
      </p:sp>
    </p:spTree>
    <p:extLst>
      <p:ext uri="{BB962C8B-B14F-4D97-AF65-F5344CB8AC3E}">
        <p14:creationId xmlns:p14="http://schemas.microsoft.com/office/powerpoint/2010/main" val="3915656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5B9CF-990D-435D-80DA-016A01369FA3}" type="datetimeFigureOut">
              <a:rPr lang="nl-NL" smtClean="0"/>
              <a:t>3-3-2023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818F979-51F9-4552-B700-A31D6122EE6A}" type="slidenum">
              <a:rPr lang="nl-NL" smtClean="0"/>
              <a:t>‹#›</a:t>
            </a:fld>
            <a:endParaRPr lang="nl-NL"/>
          </a:p>
        </p:txBody>
      </p:sp>
    </p:spTree>
    <p:extLst>
      <p:ext uri="{BB962C8B-B14F-4D97-AF65-F5344CB8AC3E}">
        <p14:creationId xmlns:p14="http://schemas.microsoft.com/office/powerpoint/2010/main" val="320765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B5B9CF-990D-435D-80DA-016A01369FA3}" type="datetimeFigureOut">
              <a:rPr lang="nl-NL" smtClean="0"/>
              <a:t>3-3-2023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818F979-51F9-4552-B700-A31D6122EE6A}" type="slidenum">
              <a:rPr lang="nl-NL" smtClean="0"/>
              <a:t>‹#›</a:t>
            </a:fld>
            <a:endParaRPr lang="nl-NL"/>
          </a:p>
        </p:txBody>
      </p:sp>
    </p:spTree>
    <p:extLst>
      <p:ext uri="{BB962C8B-B14F-4D97-AF65-F5344CB8AC3E}">
        <p14:creationId xmlns:p14="http://schemas.microsoft.com/office/powerpoint/2010/main" val="336145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B5B9CF-990D-435D-80DA-016A01369FA3}" type="datetimeFigureOut">
              <a:rPr lang="nl-NL" smtClean="0"/>
              <a:t>3-3-2023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818F979-51F9-4552-B700-A31D6122EE6A}" type="slidenum">
              <a:rPr lang="nl-NL" smtClean="0"/>
              <a:t>‹#›</a:t>
            </a:fld>
            <a:endParaRPr lang="nl-NL"/>
          </a:p>
        </p:txBody>
      </p:sp>
    </p:spTree>
    <p:extLst>
      <p:ext uri="{BB962C8B-B14F-4D97-AF65-F5344CB8AC3E}">
        <p14:creationId xmlns:p14="http://schemas.microsoft.com/office/powerpoint/2010/main" val="193192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5B9CF-990D-435D-80DA-016A01369FA3}" type="datetimeFigureOut">
              <a:rPr lang="nl-NL" smtClean="0"/>
              <a:t>3-3-2023</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8F979-51F9-4552-B700-A31D6122EE6A}" type="slidenum">
              <a:rPr lang="nl-NL" smtClean="0"/>
              <a:t>‹#›</a:t>
            </a:fld>
            <a:endParaRPr lang="nl-NL"/>
          </a:p>
        </p:txBody>
      </p:sp>
    </p:spTree>
    <p:extLst>
      <p:ext uri="{BB962C8B-B14F-4D97-AF65-F5344CB8AC3E}">
        <p14:creationId xmlns:p14="http://schemas.microsoft.com/office/powerpoint/2010/main" val="1129681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hyperlink" Target="https://community.wmo.int/en/voluntary-observing-ship-vos-scheme" TargetMode="External"/><Relationship Id="rId2" Type="http://schemas.openxmlformats.org/officeDocument/2006/relationships/hyperlink" Target="https://public.wmo.int/en/programmes/global-ocean-observing-system" TargetMode="External"/><Relationship Id="rId1" Type="http://schemas.openxmlformats.org/officeDocument/2006/relationships/slideLayout" Target="../slideLayouts/slideLayout4.xml"/><Relationship Id="rId4" Type="http://schemas.openxmlformats.org/officeDocument/2006/relationships/hyperlink" Target="https://www.ocean-ops.org/dbc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3400" kern="1200">
                <a:latin typeface="+mj-lt"/>
                <a:ea typeface="+mj-ea"/>
                <a:cs typeface="+mj-cs"/>
              </a:rPr>
              <a:t>Hello</a:t>
            </a:r>
          </a:p>
          <a:p>
            <a:pPr>
              <a:lnSpc>
                <a:spcPct val="90000"/>
              </a:lnSpc>
              <a:spcAft>
                <a:spcPts val="600"/>
              </a:spcAft>
            </a:pPr>
            <a:r>
              <a:rPr lang="en-US" sz="3400" kern="1200">
                <a:latin typeface="+mj-lt"/>
                <a:ea typeface="+mj-ea"/>
                <a:cs typeface="+mj-cs"/>
              </a:rPr>
              <a:t>Bonjour</a:t>
            </a:r>
          </a:p>
        </p:txBody>
      </p:sp>
      <p:pic>
        <p:nvPicPr>
          <p:cNvPr id="6" name="Picture 5">
            <a:extLst>
              <a:ext uri="{FF2B5EF4-FFF2-40B4-BE49-F238E27FC236}">
                <a16:creationId xmlns:a16="http://schemas.microsoft.com/office/drawing/2014/main" id="{95129E49-9846-9749-8902-E3A01EEF55D3}"/>
              </a:ext>
            </a:extLst>
          </p:cNvPr>
          <p:cNvPicPr>
            <a:picLocks noChangeAspect="1"/>
          </p:cNvPicPr>
          <p:nvPr/>
        </p:nvPicPr>
        <p:blipFill>
          <a:blip r:embed="rId2"/>
          <a:srcRect/>
          <a:stretch/>
        </p:blipFill>
        <p:spPr>
          <a:xfrm>
            <a:off x="-89786" y="-55588"/>
            <a:ext cx="12281785" cy="6913588"/>
          </a:xfrm>
          <a:prstGeom prst="rect">
            <a:avLst/>
          </a:prstGeom>
        </p:spPr>
      </p:pic>
      <p:sp>
        <p:nvSpPr>
          <p:cNvPr id="7" name="Title 1">
            <a:extLst>
              <a:ext uri="{FF2B5EF4-FFF2-40B4-BE49-F238E27FC236}">
                <a16:creationId xmlns:a16="http://schemas.microsoft.com/office/drawing/2014/main" id="{FC1F84C3-A94F-4976-A1BF-C1F03BDD730E}"/>
              </a:ext>
            </a:extLst>
          </p:cNvPr>
          <p:cNvSpPr txBox="1">
            <a:spLocks/>
          </p:cNvSpPr>
          <p:nvPr/>
        </p:nvSpPr>
        <p:spPr>
          <a:xfrm>
            <a:off x="2426897" y="277312"/>
            <a:ext cx="9174757" cy="16773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000090"/>
                </a:solidFill>
              </a:rPr>
              <a:t>Seventy-sixth Session of </a:t>
            </a:r>
            <a:br>
              <a:rPr lang="en-US" sz="4800" b="1" dirty="0">
                <a:solidFill>
                  <a:srgbClr val="000090"/>
                </a:solidFill>
              </a:rPr>
            </a:br>
            <a:r>
              <a:rPr lang="en-US" sz="4800" b="1" dirty="0">
                <a:solidFill>
                  <a:srgbClr val="000090"/>
                </a:solidFill>
              </a:rPr>
              <a:t>the Executive Council</a:t>
            </a:r>
          </a:p>
        </p:txBody>
      </p:sp>
      <p:sp>
        <p:nvSpPr>
          <p:cNvPr id="10" name="TextBox 9">
            <a:extLst>
              <a:ext uri="{FF2B5EF4-FFF2-40B4-BE49-F238E27FC236}">
                <a16:creationId xmlns:a16="http://schemas.microsoft.com/office/drawing/2014/main" id="{B6B3360B-9D50-4089-B870-D5C7EF70F3A9}"/>
              </a:ext>
            </a:extLst>
          </p:cNvPr>
          <p:cNvSpPr txBox="1"/>
          <p:nvPr/>
        </p:nvSpPr>
        <p:spPr>
          <a:xfrm>
            <a:off x="7612716" y="4978567"/>
            <a:ext cx="4086422" cy="954107"/>
          </a:xfrm>
          <a:prstGeom prst="rect">
            <a:avLst/>
          </a:prstGeom>
          <a:noFill/>
        </p:spPr>
        <p:txBody>
          <a:bodyPr wrap="square" lIns="91440" tIns="45720" rIns="91440" bIns="45720" rtlCol="0" anchor="t">
            <a:spAutoFit/>
          </a:bodyPr>
          <a:lstStyle/>
          <a:p>
            <a:pPr algn="ctr"/>
            <a:r>
              <a:rPr lang="en-US" sz="2800" dirty="0">
                <a:solidFill>
                  <a:srgbClr val="000090"/>
                </a:solidFill>
              </a:rPr>
              <a:t>Geneva, 27 February – 3 March 2023</a:t>
            </a:r>
          </a:p>
        </p:txBody>
      </p:sp>
      <p:sp>
        <p:nvSpPr>
          <p:cNvPr id="8" name="TextBox 7">
            <a:extLst>
              <a:ext uri="{FF2B5EF4-FFF2-40B4-BE49-F238E27FC236}">
                <a16:creationId xmlns:a16="http://schemas.microsoft.com/office/drawing/2014/main" id="{9DEA3315-2D7D-4732-8D9A-4C11830B3125}"/>
              </a:ext>
            </a:extLst>
          </p:cNvPr>
          <p:cNvSpPr txBox="1"/>
          <p:nvPr/>
        </p:nvSpPr>
        <p:spPr>
          <a:xfrm>
            <a:off x="3786808" y="2304405"/>
            <a:ext cx="7651817" cy="1323439"/>
          </a:xfrm>
          <a:prstGeom prst="rect">
            <a:avLst/>
          </a:prstGeom>
          <a:noFill/>
        </p:spPr>
        <p:txBody>
          <a:bodyPr wrap="square" lIns="91440" tIns="45720" rIns="91440" bIns="45720" rtlCol="0" anchor="t">
            <a:spAutoFit/>
          </a:bodyPr>
          <a:lstStyle/>
          <a:p>
            <a:pPr algn="ctr"/>
            <a:r>
              <a:rPr lang="en-US" sz="4000" b="1" dirty="0">
                <a:solidFill>
                  <a:srgbClr val="C00000"/>
                </a:solidFill>
              </a:rPr>
              <a:t>Agenda Item 9 </a:t>
            </a:r>
          </a:p>
          <a:p>
            <a:pPr algn="ctr"/>
            <a:r>
              <a:rPr lang="en-US" sz="4000" b="1" dirty="0">
                <a:solidFill>
                  <a:srgbClr val="C00000"/>
                </a:solidFill>
              </a:rPr>
              <a:t>Review of Past Resolutions</a:t>
            </a:r>
          </a:p>
        </p:txBody>
      </p:sp>
    </p:spTree>
    <p:extLst>
      <p:ext uri="{BB962C8B-B14F-4D97-AF65-F5344CB8AC3E}">
        <p14:creationId xmlns:p14="http://schemas.microsoft.com/office/powerpoint/2010/main" val="2456058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EC0D0-7C33-4725-BDE7-721F8DD6194E}"/>
              </a:ext>
            </a:extLst>
          </p:cNvPr>
          <p:cNvSpPr>
            <a:spLocks noGrp="1"/>
          </p:cNvSpPr>
          <p:nvPr>
            <p:ph type="title"/>
          </p:nvPr>
        </p:nvSpPr>
        <p:spPr>
          <a:xfrm>
            <a:off x="839788" y="144255"/>
            <a:ext cx="10515600" cy="1325563"/>
          </a:xfrm>
        </p:spPr>
        <p:txBody>
          <a:bodyPr/>
          <a:lstStyle/>
          <a:p>
            <a:r>
              <a:rPr lang="en-US" dirty="0"/>
              <a:t>Guidance of Congress</a:t>
            </a:r>
            <a:endParaRPr lang="en-CH" dirty="0"/>
          </a:p>
        </p:txBody>
      </p:sp>
      <p:sp>
        <p:nvSpPr>
          <p:cNvPr id="3" name="Text Placeholder 2">
            <a:extLst>
              <a:ext uri="{FF2B5EF4-FFF2-40B4-BE49-F238E27FC236}">
                <a16:creationId xmlns:a16="http://schemas.microsoft.com/office/drawing/2014/main" id="{4F73ED8E-3E0D-432E-AD40-4C6CF25F123E}"/>
              </a:ext>
            </a:extLst>
          </p:cNvPr>
          <p:cNvSpPr>
            <a:spLocks noGrp="1"/>
          </p:cNvSpPr>
          <p:nvPr>
            <p:ph type="body" idx="1"/>
          </p:nvPr>
        </p:nvSpPr>
        <p:spPr>
          <a:xfrm>
            <a:off x="845310" y="1526554"/>
            <a:ext cx="5157787" cy="552486"/>
          </a:xfrm>
        </p:spPr>
        <p:txBody>
          <a:bodyPr/>
          <a:lstStyle/>
          <a:p>
            <a:r>
              <a:rPr lang="en-US" dirty="0"/>
              <a:t>Strategic Plan</a:t>
            </a:r>
            <a:endParaRPr lang="en-CH" dirty="0"/>
          </a:p>
        </p:txBody>
      </p:sp>
      <p:sp>
        <p:nvSpPr>
          <p:cNvPr id="4" name="Content Placeholder 3">
            <a:extLst>
              <a:ext uri="{FF2B5EF4-FFF2-40B4-BE49-F238E27FC236}">
                <a16:creationId xmlns:a16="http://schemas.microsoft.com/office/drawing/2014/main" id="{C36BD31D-B6B7-4427-B047-3747BB647A85}"/>
              </a:ext>
            </a:extLst>
          </p:cNvPr>
          <p:cNvSpPr>
            <a:spLocks noGrp="1"/>
          </p:cNvSpPr>
          <p:nvPr>
            <p:ph sz="half" idx="2"/>
          </p:nvPr>
        </p:nvSpPr>
        <p:spPr>
          <a:xfrm>
            <a:off x="845309" y="2129597"/>
            <a:ext cx="5157787" cy="4038245"/>
          </a:xfrm>
        </p:spPr>
        <p:txBody>
          <a:bodyPr vert="horz" lIns="91440" tIns="45720" rIns="91440" bIns="45720" rtlCol="0" anchor="t">
            <a:noAutofit/>
          </a:bodyPr>
          <a:lstStyle/>
          <a:p>
            <a:pPr marL="0" indent="0">
              <a:lnSpc>
                <a:spcPct val="120000"/>
              </a:lnSpc>
              <a:buNone/>
            </a:pPr>
            <a:r>
              <a:rPr lang="en-US" sz="2200" b="1" i="1" dirty="0"/>
              <a:t>Objective 5.2 Streamline WMO </a:t>
            </a:r>
            <a:r>
              <a:rPr lang="en-US" sz="2200" b="1" i="1" dirty="0" err="1"/>
              <a:t>programmes</a:t>
            </a:r>
            <a:endParaRPr lang="en-US" sz="2200" b="1" i="1" dirty="0">
              <a:cs typeface="Calibri" panose="020F0502020204030204"/>
            </a:endParaRPr>
          </a:p>
          <a:p>
            <a:pPr marL="0" indent="0">
              <a:lnSpc>
                <a:spcPct val="100000"/>
              </a:lnSpc>
              <a:buNone/>
            </a:pPr>
            <a:r>
              <a:rPr lang="en-US" sz="2200" dirty="0"/>
              <a:t>WMO scientific and technical </a:t>
            </a:r>
            <a:r>
              <a:rPr lang="en-US" sz="2200" dirty="0" err="1"/>
              <a:t>programmes</a:t>
            </a:r>
            <a:r>
              <a:rPr lang="en-US" sz="2200" dirty="0"/>
              <a:t> need to be periodically reviewed by the Congress to ensure their relevance to the Strategic Plan of the Organization as well as their effectiveness and efficiency of delivery. This will be done based on the principles of quality management, cost-effectiveness, and optimal support by contributing experts and the Secretariat.</a:t>
            </a:r>
            <a:endParaRPr lang="en-CH" sz="2200" dirty="0">
              <a:cs typeface="Calibri" panose="020F0502020204030204"/>
            </a:endParaRPr>
          </a:p>
        </p:txBody>
      </p:sp>
      <p:sp>
        <p:nvSpPr>
          <p:cNvPr id="5" name="Text Placeholder 4">
            <a:extLst>
              <a:ext uri="{FF2B5EF4-FFF2-40B4-BE49-F238E27FC236}">
                <a16:creationId xmlns:a16="http://schemas.microsoft.com/office/drawing/2014/main" id="{C9F00F16-8CED-4A03-8976-3C1191FB3781}"/>
              </a:ext>
            </a:extLst>
          </p:cNvPr>
          <p:cNvSpPr>
            <a:spLocks noGrp="1"/>
          </p:cNvSpPr>
          <p:nvPr>
            <p:ph type="body" sz="quarter" idx="3"/>
          </p:nvPr>
        </p:nvSpPr>
        <p:spPr>
          <a:xfrm>
            <a:off x="6172200" y="1570728"/>
            <a:ext cx="5183188" cy="823912"/>
          </a:xfrm>
        </p:spPr>
        <p:txBody>
          <a:bodyPr/>
          <a:lstStyle/>
          <a:p>
            <a:r>
              <a:rPr lang="en-US" dirty="0"/>
              <a:t>Resolution 11 (Cg-18) - WMO reform - next phase</a:t>
            </a:r>
            <a:endParaRPr lang="en-CH" dirty="0"/>
          </a:p>
        </p:txBody>
      </p:sp>
      <p:sp>
        <p:nvSpPr>
          <p:cNvPr id="6" name="Content Placeholder 5">
            <a:extLst>
              <a:ext uri="{FF2B5EF4-FFF2-40B4-BE49-F238E27FC236}">
                <a16:creationId xmlns:a16="http://schemas.microsoft.com/office/drawing/2014/main" id="{09BEE328-8827-42B5-A0F2-7F50E3321B26}"/>
              </a:ext>
            </a:extLst>
          </p:cNvPr>
          <p:cNvSpPr>
            <a:spLocks noGrp="1"/>
          </p:cNvSpPr>
          <p:nvPr>
            <p:ph sz="quarter" idx="4"/>
          </p:nvPr>
        </p:nvSpPr>
        <p:spPr>
          <a:xfrm>
            <a:off x="6172200" y="2394640"/>
            <a:ext cx="5183188" cy="4049288"/>
          </a:xfrm>
        </p:spPr>
        <p:txBody>
          <a:bodyPr vert="horz" lIns="91440" tIns="45720" rIns="91440" bIns="45720" rtlCol="0" anchor="t">
            <a:normAutofit/>
          </a:bodyPr>
          <a:lstStyle/>
          <a:p>
            <a:pPr marL="0" indent="0">
              <a:lnSpc>
                <a:spcPct val="120000"/>
              </a:lnSpc>
              <a:buNone/>
            </a:pPr>
            <a:r>
              <a:rPr lang="en-US" dirty="0"/>
              <a:t>… streamline WMO technical and scientific strategies, plans and </a:t>
            </a:r>
            <a:r>
              <a:rPr lang="en-US" dirty="0" err="1"/>
              <a:t>programmes</a:t>
            </a:r>
            <a:r>
              <a:rPr lang="en-US" dirty="0"/>
              <a:t> according to the WMO Strategic Plan, Operating Plan and budget based on long-term goals and strategic objectives…</a:t>
            </a:r>
            <a:endParaRPr lang="en-US"/>
          </a:p>
          <a:p>
            <a:pPr marL="0" indent="0">
              <a:buNone/>
            </a:pPr>
            <a:endParaRPr lang="en-CH" dirty="0"/>
          </a:p>
        </p:txBody>
      </p:sp>
    </p:spTree>
    <p:extLst>
      <p:ext uri="{BB962C8B-B14F-4D97-AF65-F5344CB8AC3E}">
        <p14:creationId xmlns:p14="http://schemas.microsoft.com/office/powerpoint/2010/main" val="2118080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C747-9166-46EE-A264-8081173CF32B}"/>
              </a:ext>
            </a:extLst>
          </p:cNvPr>
          <p:cNvSpPr>
            <a:spLocks noGrp="1"/>
          </p:cNvSpPr>
          <p:nvPr>
            <p:ph type="title"/>
          </p:nvPr>
        </p:nvSpPr>
        <p:spPr/>
        <p:txBody>
          <a:bodyPr>
            <a:normAutofit/>
          </a:bodyPr>
          <a:lstStyle/>
          <a:p>
            <a:r>
              <a:rPr lang="en-US" sz="4000" spc="-50" dirty="0"/>
              <a:t>Generic definition of </a:t>
            </a:r>
            <a:r>
              <a:rPr lang="en-US" sz="4000" spc="-50" dirty="0" err="1"/>
              <a:t>programmes</a:t>
            </a:r>
            <a:r>
              <a:rPr lang="en-US" sz="4000" spc="-50" dirty="0"/>
              <a:t>: ISO 21503:2022</a:t>
            </a:r>
            <a:endParaRPr lang="en-CH" sz="4000" spc="-50" dirty="0"/>
          </a:p>
        </p:txBody>
      </p:sp>
      <p:sp>
        <p:nvSpPr>
          <p:cNvPr id="5" name="Content Placeholder 4">
            <a:extLst>
              <a:ext uri="{FF2B5EF4-FFF2-40B4-BE49-F238E27FC236}">
                <a16:creationId xmlns:a16="http://schemas.microsoft.com/office/drawing/2014/main" id="{44CDACB3-6497-4A5F-9C6C-0D06E5B5AF65}"/>
              </a:ext>
            </a:extLst>
          </p:cNvPr>
          <p:cNvSpPr>
            <a:spLocks noGrp="1"/>
          </p:cNvSpPr>
          <p:nvPr>
            <p:ph idx="1"/>
          </p:nvPr>
        </p:nvSpPr>
        <p:spPr>
          <a:xfrm>
            <a:off x="838200" y="1825624"/>
            <a:ext cx="10515600" cy="4749679"/>
          </a:xfrm>
        </p:spPr>
        <p:txBody>
          <a:bodyPr>
            <a:normAutofit fontScale="92500" lnSpcReduction="10000"/>
          </a:bodyPr>
          <a:lstStyle/>
          <a:p>
            <a:pPr marL="0" indent="0">
              <a:buNone/>
            </a:pPr>
            <a:r>
              <a:rPr lang="en-US" b="1" dirty="0"/>
              <a:t>3.10 </a:t>
            </a:r>
            <a:r>
              <a:rPr lang="en-US" b="1" dirty="0" err="1"/>
              <a:t>Programme</a:t>
            </a:r>
            <a:endParaRPr lang="en-US" b="1" dirty="0"/>
          </a:p>
          <a:p>
            <a:pPr marL="0" indent="0">
              <a:buNone/>
            </a:pPr>
            <a:r>
              <a:rPr lang="en-US" dirty="0"/>
              <a:t>group of </a:t>
            </a:r>
            <a:r>
              <a:rPr lang="en-US" dirty="0" err="1"/>
              <a:t>programme</a:t>
            </a:r>
            <a:r>
              <a:rPr lang="en-US" dirty="0"/>
              <a:t> components (3.12) managed in a coordinated way to realize benefits (3.2)</a:t>
            </a:r>
          </a:p>
          <a:p>
            <a:pPr marL="0" indent="0">
              <a:buNone/>
            </a:pPr>
            <a:r>
              <a:rPr lang="en-US" b="1" dirty="0"/>
              <a:t>3.11 </a:t>
            </a:r>
            <a:r>
              <a:rPr lang="en-US" b="1" dirty="0" err="1"/>
              <a:t>Programme</a:t>
            </a:r>
            <a:r>
              <a:rPr lang="en-US" b="1" dirty="0"/>
              <a:t> benefit</a:t>
            </a:r>
          </a:p>
          <a:p>
            <a:pPr marL="0" indent="0">
              <a:buNone/>
            </a:pPr>
            <a:r>
              <a:rPr lang="en-US" dirty="0"/>
              <a:t>assessable outcome (3.6) by managing interrelated </a:t>
            </a:r>
            <a:r>
              <a:rPr lang="en-US" dirty="0" err="1"/>
              <a:t>programme</a:t>
            </a:r>
            <a:r>
              <a:rPr lang="en-US" dirty="0"/>
              <a:t> components (3.12) together to achieve strategic and operational objectives</a:t>
            </a:r>
          </a:p>
          <a:p>
            <a:pPr marL="0" indent="0">
              <a:buNone/>
            </a:pPr>
            <a:r>
              <a:rPr lang="en-US" b="1" dirty="0"/>
              <a:t>3.12 </a:t>
            </a:r>
            <a:r>
              <a:rPr lang="en-US" b="1" dirty="0" err="1"/>
              <a:t>Programme</a:t>
            </a:r>
            <a:r>
              <a:rPr lang="en-US" b="1" dirty="0"/>
              <a:t> component</a:t>
            </a:r>
          </a:p>
          <a:p>
            <a:pPr marL="0" indent="0">
              <a:buNone/>
            </a:pPr>
            <a:r>
              <a:rPr lang="en-US" dirty="0"/>
              <a:t>project (3.14), </a:t>
            </a:r>
            <a:r>
              <a:rPr lang="en-US" dirty="0" err="1"/>
              <a:t>programme</a:t>
            </a:r>
            <a:r>
              <a:rPr lang="en-US" dirty="0"/>
              <a:t> (3.10) or other related work</a:t>
            </a:r>
          </a:p>
          <a:p>
            <a:pPr marL="0" indent="0">
              <a:buNone/>
            </a:pPr>
            <a:r>
              <a:rPr lang="en-US" b="1" dirty="0"/>
              <a:t>3.13 </a:t>
            </a:r>
            <a:r>
              <a:rPr lang="en-US" b="1" dirty="0" err="1"/>
              <a:t>Programme</a:t>
            </a:r>
            <a:r>
              <a:rPr lang="en-US" b="1" dirty="0"/>
              <a:t> management</a:t>
            </a:r>
          </a:p>
          <a:p>
            <a:pPr marL="0" indent="0">
              <a:buNone/>
            </a:pPr>
            <a:r>
              <a:rPr lang="en-US" dirty="0"/>
              <a:t>coordinated activities to direct and control the </a:t>
            </a:r>
            <a:r>
              <a:rPr lang="en-US" dirty="0" err="1"/>
              <a:t>realisation</a:t>
            </a:r>
            <a:r>
              <a:rPr lang="en-US" dirty="0"/>
              <a:t> of identified benefits (3.2) and deliverables (3.3)</a:t>
            </a:r>
          </a:p>
        </p:txBody>
      </p:sp>
    </p:spTree>
    <p:extLst>
      <p:ext uri="{BB962C8B-B14F-4D97-AF65-F5344CB8AC3E}">
        <p14:creationId xmlns:p14="http://schemas.microsoft.com/office/powerpoint/2010/main" val="2821154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Rounded Corners 48">
            <a:extLst>
              <a:ext uri="{FF2B5EF4-FFF2-40B4-BE49-F238E27FC236}">
                <a16:creationId xmlns:a16="http://schemas.microsoft.com/office/drawing/2014/main" id="{26EE6A03-201A-429B-A417-5E9A2EF537B1}"/>
              </a:ext>
            </a:extLst>
          </p:cNvPr>
          <p:cNvSpPr/>
          <p:nvPr/>
        </p:nvSpPr>
        <p:spPr>
          <a:xfrm>
            <a:off x="223048" y="2209613"/>
            <a:ext cx="4169540" cy="3672518"/>
          </a:xfrm>
          <a:prstGeom prst="roundRect">
            <a:avLst>
              <a:gd name="adj" fmla="val 557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01505D0-2D8E-4388-8DEC-8D3186AE413B}"/>
              </a:ext>
            </a:extLst>
          </p:cNvPr>
          <p:cNvSpPr/>
          <p:nvPr/>
        </p:nvSpPr>
        <p:spPr>
          <a:xfrm>
            <a:off x="244915" y="2229990"/>
            <a:ext cx="4143979" cy="3631763"/>
          </a:xfrm>
          <a:prstGeom prst="rect">
            <a:avLst/>
          </a:prstGeom>
          <a:ln>
            <a:noFill/>
          </a:ln>
        </p:spPr>
        <p:txBody>
          <a:bodyPr wrap="square">
            <a:spAutoFit/>
          </a:bodyPr>
          <a:lstStyle/>
          <a:p>
            <a:r>
              <a:rPr lang="en-US" b="1" dirty="0"/>
              <a:t>Coordinate and organize Members’ activities </a:t>
            </a:r>
            <a:r>
              <a:rPr lang="en-US" dirty="0"/>
              <a:t>related to the planning, implementation and evaluation of agreed </a:t>
            </a:r>
            <a:r>
              <a:rPr lang="en-US" dirty="0" err="1"/>
              <a:t>programmes</a:t>
            </a:r>
            <a:r>
              <a:rPr lang="en-US" dirty="0"/>
              <a:t>, strategies and activities;</a:t>
            </a:r>
          </a:p>
          <a:p>
            <a:r>
              <a:rPr lang="en-US" sz="1400" dirty="0"/>
              <a:t> </a:t>
            </a:r>
          </a:p>
          <a:p>
            <a:r>
              <a:rPr lang="en-US" b="1" dirty="0"/>
              <a:t>Identify requirements </a:t>
            </a:r>
          </a:p>
          <a:p>
            <a:r>
              <a:rPr lang="en-US" dirty="0"/>
              <a:t>among Members and</a:t>
            </a:r>
          </a:p>
          <a:p>
            <a:r>
              <a:rPr lang="en-US" dirty="0"/>
              <a:t>regional bodies and </a:t>
            </a:r>
          </a:p>
          <a:p>
            <a:r>
              <a:rPr lang="en-US" b="1" dirty="0"/>
              <a:t>communicate</a:t>
            </a:r>
            <a:r>
              <a:rPr lang="en-US" dirty="0"/>
              <a:t> them, </a:t>
            </a:r>
          </a:p>
          <a:p>
            <a:r>
              <a:rPr lang="en-US" dirty="0"/>
              <a:t>together with any </a:t>
            </a:r>
            <a:r>
              <a:rPr lang="en-US" b="1" dirty="0"/>
              <a:t>impediments</a:t>
            </a:r>
            <a:r>
              <a:rPr lang="en-US" dirty="0"/>
              <a:t> to the timely implementation of planned </a:t>
            </a:r>
            <a:r>
              <a:rPr lang="en-US" dirty="0" err="1"/>
              <a:t>programmes</a:t>
            </a:r>
            <a:r>
              <a:rPr lang="en-US" dirty="0"/>
              <a:t> and activities, to the technical commissions; (GR II)</a:t>
            </a:r>
          </a:p>
        </p:txBody>
      </p:sp>
      <p:sp>
        <p:nvSpPr>
          <p:cNvPr id="36" name="Rectangle: Rounded Corners 35">
            <a:extLst>
              <a:ext uri="{FF2B5EF4-FFF2-40B4-BE49-F238E27FC236}">
                <a16:creationId xmlns:a16="http://schemas.microsoft.com/office/drawing/2014/main" id="{63C41314-D525-458E-8E94-902E56018377}"/>
              </a:ext>
            </a:extLst>
          </p:cNvPr>
          <p:cNvSpPr/>
          <p:nvPr/>
        </p:nvSpPr>
        <p:spPr>
          <a:xfrm>
            <a:off x="4500521" y="4608136"/>
            <a:ext cx="7329526" cy="127399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9B08D3B7-CFD6-49DB-8EF3-CD174F3B58EE}"/>
              </a:ext>
            </a:extLst>
          </p:cNvPr>
          <p:cNvSpPr/>
          <p:nvPr/>
        </p:nvSpPr>
        <p:spPr>
          <a:xfrm>
            <a:off x="6523671" y="3289590"/>
            <a:ext cx="5306375" cy="10749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835F8610-530B-4978-A5FC-588842F97842}"/>
              </a:ext>
            </a:extLst>
          </p:cNvPr>
          <p:cNvSpPr/>
          <p:nvPr/>
        </p:nvSpPr>
        <p:spPr>
          <a:xfrm>
            <a:off x="4500521" y="2209613"/>
            <a:ext cx="7329526" cy="85949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BEAE6DF0-6777-429F-800F-6412BB75AA35}"/>
              </a:ext>
            </a:extLst>
          </p:cNvPr>
          <p:cNvSpPr/>
          <p:nvPr/>
        </p:nvSpPr>
        <p:spPr>
          <a:xfrm>
            <a:off x="4500521" y="1090976"/>
            <a:ext cx="7329526" cy="85949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786920CE-DE4A-42FB-8F59-6822A16DE9E5}"/>
              </a:ext>
            </a:extLst>
          </p:cNvPr>
          <p:cNvSpPr>
            <a:spLocks noGrp="1"/>
          </p:cNvSpPr>
          <p:nvPr>
            <p:ph type="title"/>
          </p:nvPr>
        </p:nvSpPr>
        <p:spPr>
          <a:xfrm>
            <a:off x="459249" y="3692"/>
            <a:ext cx="11370794" cy="1073787"/>
          </a:xfrm>
        </p:spPr>
        <p:txBody>
          <a:bodyPr>
            <a:noAutofit/>
          </a:bodyPr>
          <a:lstStyle/>
          <a:p>
            <a:r>
              <a:rPr lang="en-US" sz="3200" dirty="0" err="1"/>
              <a:t>Programme</a:t>
            </a:r>
            <a:r>
              <a:rPr lang="en-US" sz="3200" dirty="0"/>
              <a:t>-related responsibilities of the five organs </a:t>
            </a:r>
            <a:br>
              <a:rPr lang="en-US" sz="3200" dirty="0"/>
            </a:br>
            <a:r>
              <a:rPr lang="en-US" sz="3200" dirty="0"/>
              <a:t>established by Art. 4(a) of the Convention</a:t>
            </a:r>
            <a:endParaRPr lang="en-CH" sz="3200" dirty="0"/>
          </a:p>
        </p:txBody>
      </p:sp>
      <p:sp>
        <p:nvSpPr>
          <p:cNvPr id="11" name="Rectangle 10">
            <a:extLst>
              <a:ext uri="{FF2B5EF4-FFF2-40B4-BE49-F238E27FC236}">
                <a16:creationId xmlns:a16="http://schemas.microsoft.com/office/drawing/2014/main" id="{93F02964-3DE8-4F9A-BEC8-4AADFE1417EB}"/>
              </a:ext>
            </a:extLst>
          </p:cNvPr>
          <p:cNvSpPr/>
          <p:nvPr/>
        </p:nvSpPr>
        <p:spPr>
          <a:xfrm>
            <a:off x="4543729" y="1270349"/>
            <a:ext cx="1828800" cy="51819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Congress</a:t>
            </a:r>
            <a:endParaRPr lang="en-CH" dirty="0"/>
          </a:p>
        </p:txBody>
      </p:sp>
      <p:sp>
        <p:nvSpPr>
          <p:cNvPr id="12" name="Rectangle 11">
            <a:extLst>
              <a:ext uri="{FF2B5EF4-FFF2-40B4-BE49-F238E27FC236}">
                <a16:creationId xmlns:a16="http://schemas.microsoft.com/office/drawing/2014/main" id="{00D533DE-02BF-4350-A936-7AEE68B1E867}"/>
              </a:ext>
            </a:extLst>
          </p:cNvPr>
          <p:cNvSpPr/>
          <p:nvPr/>
        </p:nvSpPr>
        <p:spPr>
          <a:xfrm>
            <a:off x="4543729" y="2404498"/>
            <a:ext cx="1828800" cy="4773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Executive Council</a:t>
            </a:r>
            <a:endParaRPr lang="en-CH" dirty="0"/>
          </a:p>
        </p:txBody>
      </p:sp>
      <p:sp>
        <p:nvSpPr>
          <p:cNvPr id="13" name="Rectangle 12">
            <a:extLst>
              <a:ext uri="{FF2B5EF4-FFF2-40B4-BE49-F238E27FC236}">
                <a16:creationId xmlns:a16="http://schemas.microsoft.com/office/drawing/2014/main" id="{792DBA4A-140A-46DE-86F1-A1DBAB27A55F}"/>
              </a:ext>
            </a:extLst>
          </p:cNvPr>
          <p:cNvSpPr/>
          <p:nvPr/>
        </p:nvSpPr>
        <p:spPr>
          <a:xfrm>
            <a:off x="2846832" y="3486150"/>
            <a:ext cx="1463040" cy="64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Regional </a:t>
            </a:r>
          </a:p>
          <a:p>
            <a:pPr algn="ctr"/>
            <a:r>
              <a:rPr lang="en-US" dirty="0"/>
              <a:t>Associations</a:t>
            </a:r>
            <a:endParaRPr lang="en-CH" dirty="0"/>
          </a:p>
        </p:txBody>
      </p:sp>
      <p:sp>
        <p:nvSpPr>
          <p:cNvPr id="14" name="Rectangle 13">
            <a:extLst>
              <a:ext uri="{FF2B5EF4-FFF2-40B4-BE49-F238E27FC236}">
                <a16:creationId xmlns:a16="http://schemas.microsoft.com/office/drawing/2014/main" id="{0603BB9F-A60F-40BC-8ED7-7032186B2DC7}"/>
              </a:ext>
            </a:extLst>
          </p:cNvPr>
          <p:cNvSpPr/>
          <p:nvPr/>
        </p:nvSpPr>
        <p:spPr>
          <a:xfrm>
            <a:off x="6606387" y="3486150"/>
            <a:ext cx="1463040" cy="640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 </a:t>
            </a:r>
          </a:p>
          <a:p>
            <a:pPr algn="ctr"/>
            <a:r>
              <a:rPr lang="en-US" dirty="0"/>
              <a:t>Commissions</a:t>
            </a:r>
            <a:endParaRPr lang="en-CH" dirty="0"/>
          </a:p>
        </p:txBody>
      </p:sp>
      <p:sp>
        <p:nvSpPr>
          <p:cNvPr id="15" name="Rectangle 14">
            <a:extLst>
              <a:ext uri="{FF2B5EF4-FFF2-40B4-BE49-F238E27FC236}">
                <a16:creationId xmlns:a16="http://schemas.microsoft.com/office/drawing/2014/main" id="{DFFDF9A0-2B00-4451-861D-6CDB0D0FB645}"/>
              </a:ext>
            </a:extLst>
          </p:cNvPr>
          <p:cNvSpPr/>
          <p:nvPr/>
        </p:nvSpPr>
        <p:spPr>
          <a:xfrm>
            <a:off x="4543729" y="4990357"/>
            <a:ext cx="1828800" cy="50955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Secretariat</a:t>
            </a:r>
            <a:endParaRPr lang="en-CH" dirty="0"/>
          </a:p>
        </p:txBody>
      </p:sp>
      <p:sp>
        <p:nvSpPr>
          <p:cNvPr id="16" name="TextBox 15">
            <a:extLst>
              <a:ext uri="{FF2B5EF4-FFF2-40B4-BE49-F238E27FC236}">
                <a16:creationId xmlns:a16="http://schemas.microsoft.com/office/drawing/2014/main" id="{B7BC0E30-C12F-4C4E-939A-F0AD0A578572}"/>
              </a:ext>
            </a:extLst>
          </p:cNvPr>
          <p:cNvSpPr txBox="1"/>
          <p:nvPr/>
        </p:nvSpPr>
        <p:spPr>
          <a:xfrm>
            <a:off x="6549237" y="1192940"/>
            <a:ext cx="5280806" cy="646331"/>
          </a:xfrm>
          <a:prstGeom prst="rect">
            <a:avLst/>
          </a:prstGeom>
          <a:noFill/>
        </p:spPr>
        <p:txBody>
          <a:bodyPr wrap="square" rtlCol="0">
            <a:spAutoFit/>
          </a:bodyPr>
          <a:lstStyle/>
          <a:p>
            <a:r>
              <a:rPr lang="en-US" b="1" dirty="0"/>
              <a:t>Establishment</a:t>
            </a:r>
            <a:r>
              <a:rPr lang="en-US" dirty="0"/>
              <a:t> of scientific and technical </a:t>
            </a:r>
            <a:r>
              <a:rPr lang="en-US" dirty="0" err="1"/>
              <a:t>programmes</a:t>
            </a:r>
            <a:r>
              <a:rPr lang="en-US" dirty="0"/>
              <a:t> (GR 154(2)) </a:t>
            </a:r>
            <a:endParaRPr lang="en-CH" dirty="0"/>
          </a:p>
        </p:txBody>
      </p:sp>
      <p:sp>
        <p:nvSpPr>
          <p:cNvPr id="17" name="TextBox 16">
            <a:extLst>
              <a:ext uri="{FF2B5EF4-FFF2-40B4-BE49-F238E27FC236}">
                <a16:creationId xmlns:a16="http://schemas.microsoft.com/office/drawing/2014/main" id="{4A77F145-37A8-4005-A45B-A0DE790E2B98}"/>
              </a:ext>
            </a:extLst>
          </p:cNvPr>
          <p:cNvSpPr txBox="1"/>
          <p:nvPr/>
        </p:nvSpPr>
        <p:spPr>
          <a:xfrm>
            <a:off x="6549238" y="2316192"/>
            <a:ext cx="5362758" cy="646331"/>
          </a:xfrm>
          <a:prstGeom prst="rect">
            <a:avLst/>
          </a:prstGeom>
          <a:noFill/>
        </p:spPr>
        <p:txBody>
          <a:bodyPr wrap="square" rtlCol="0">
            <a:spAutoFit/>
          </a:bodyPr>
          <a:lstStyle/>
          <a:p>
            <a:r>
              <a:rPr lang="en-US" b="1" dirty="0"/>
              <a:t>Coordination</a:t>
            </a:r>
            <a:r>
              <a:rPr lang="en-US" dirty="0"/>
              <a:t> of </a:t>
            </a:r>
            <a:r>
              <a:rPr lang="en-US" dirty="0" err="1"/>
              <a:t>programmes</a:t>
            </a:r>
            <a:r>
              <a:rPr lang="en-US" dirty="0"/>
              <a:t> on behalf of Congress (Conv. Art. 14) </a:t>
            </a:r>
            <a:endParaRPr lang="en-CH" dirty="0"/>
          </a:p>
        </p:txBody>
      </p:sp>
      <p:sp>
        <p:nvSpPr>
          <p:cNvPr id="18" name="TextBox 17">
            <a:extLst>
              <a:ext uri="{FF2B5EF4-FFF2-40B4-BE49-F238E27FC236}">
                <a16:creationId xmlns:a16="http://schemas.microsoft.com/office/drawing/2014/main" id="{C9DCB42B-9351-47D3-A4B9-094A74155281}"/>
              </a:ext>
            </a:extLst>
          </p:cNvPr>
          <p:cNvSpPr txBox="1"/>
          <p:nvPr/>
        </p:nvSpPr>
        <p:spPr>
          <a:xfrm>
            <a:off x="8152142" y="3365377"/>
            <a:ext cx="3677901" cy="923330"/>
          </a:xfrm>
          <a:prstGeom prst="rect">
            <a:avLst/>
          </a:prstGeom>
          <a:noFill/>
        </p:spPr>
        <p:txBody>
          <a:bodyPr wrap="square" rtlCol="0">
            <a:spAutoFit/>
          </a:bodyPr>
          <a:lstStyle/>
          <a:p>
            <a:r>
              <a:rPr lang="en-US" b="1" dirty="0"/>
              <a:t>Implementation</a:t>
            </a:r>
            <a:r>
              <a:rPr lang="en-US" dirty="0"/>
              <a:t> and </a:t>
            </a:r>
            <a:r>
              <a:rPr lang="en-US" b="1" dirty="0"/>
              <a:t>evaluation</a:t>
            </a:r>
            <a:r>
              <a:rPr lang="en-US" dirty="0"/>
              <a:t> of the scientific and technical </a:t>
            </a:r>
            <a:r>
              <a:rPr lang="en-US" dirty="0" err="1"/>
              <a:t>programme</a:t>
            </a:r>
            <a:r>
              <a:rPr lang="en-US" dirty="0"/>
              <a:t> activities (GR III) </a:t>
            </a:r>
            <a:endParaRPr lang="en-CH" dirty="0"/>
          </a:p>
        </p:txBody>
      </p:sp>
      <p:sp>
        <p:nvSpPr>
          <p:cNvPr id="19" name="Rectangle 18">
            <a:extLst>
              <a:ext uri="{FF2B5EF4-FFF2-40B4-BE49-F238E27FC236}">
                <a16:creationId xmlns:a16="http://schemas.microsoft.com/office/drawing/2014/main" id="{10C37B75-B060-4B74-ACDE-8F4BE8CDCD89}"/>
              </a:ext>
            </a:extLst>
          </p:cNvPr>
          <p:cNvSpPr/>
          <p:nvPr/>
        </p:nvSpPr>
        <p:spPr>
          <a:xfrm>
            <a:off x="7394342" y="4649502"/>
            <a:ext cx="4445226" cy="1200329"/>
          </a:xfrm>
          <a:prstGeom prst="rect">
            <a:avLst/>
          </a:prstGeom>
        </p:spPr>
        <p:txBody>
          <a:bodyPr wrap="square">
            <a:spAutoFit/>
          </a:bodyPr>
          <a:lstStyle/>
          <a:p>
            <a:r>
              <a:rPr lang="en-US" b="1" dirty="0"/>
              <a:t>Daily </a:t>
            </a:r>
            <a:r>
              <a:rPr lang="en-US" b="1" dirty="0" err="1"/>
              <a:t>programme</a:t>
            </a:r>
            <a:r>
              <a:rPr lang="en-US" b="1" dirty="0"/>
              <a:t> management </a:t>
            </a:r>
            <a:r>
              <a:rPr lang="en-US" dirty="0"/>
              <a:t>under the guidance of the Executive Council and in close collaboration with the technical commissions (GR 154(2))</a:t>
            </a:r>
            <a:endParaRPr lang="en-CH" dirty="0"/>
          </a:p>
        </p:txBody>
      </p:sp>
      <p:cxnSp>
        <p:nvCxnSpPr>
          <p:cNvPr id="21" name="Straight Connector 20">
            <a:extLst>
              <a:ext uri="{FF2B5EF4-FFF2-40B4-BE49-F238E27FC236}">
                <a16:creationId xmlns:a16="http://schemas.microsoft.com/office/drawing/2014/main" id="{DE9FCE5B-626D-47D6-AADD-B127A8752340}"/>
              </a:ext>
            </a:extLst>
          </p:cNvPr>
          <p:cNvCxnSpPr>
            <a:cxnSpLocks/>
            <a:stCxn id="11" idx="2"/>
            <a:endCxn id="12" idx="0"/>
          </p:cNvCxnSpPr>
          <p:nvPr/>
        </p:nvCxnSpPr>
        <p:spPr>
          <a:xfrm>
            <a:off x="5458129" y="1788546"/>
            <a:ext cx="0" cy="61595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8717B848-7E64-4E87-AD18-8589BA44B504}"/>
              </a:ext>
            </a:extLst>
          </p:cNvPr>
          <p:cNvCxnSpPr>
            <a:cxnSpLocks/>
            <a:stCxn id="12" idx="3"/>
            <a:endCxn id="14" idx="1"/>
          </p:cNvCxnSpPr>
          <p:nvPr/>
        </p:nvCxnSpPr>
        <p:spPr>
          <a:xfrm>
            <a:off x="6372529" y="2643172"/>
            <a:ext cx="233858" cy="1163018"/>
          </a:xfrm>
          <a:prstGeom prst="bentConnector3">
            <a:avLst>
              <a:gd name="adj1"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6AE6FDC7-6F46-46EA-A531-58C2C5D26F76}"/>
              </a:ext>
            </a:extLst>
          </p:cNvPr>
          <p:cNvCxnSpPr>
            <a:cxnSpLocks/>
            <a:stCxn id="13" idx="3"/>
            <a:endCxn id="12" idx="1"/>
          </p:cNvCxnSpPr>
          <p:nvPr/>
        </p:nvCxnSpPr>
        <p:spPr>
          <a:xfrm flipV="1">
            <a:off x="4309872" y="2643172"/>
            <a:ext cx="233857" cy="1163018"/>
          </a:xfrm>
          <a:prstGeom prst="bentConnector3">
            <a:avLst>
              <a:gd name="adj1"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633F378-ED11-4DAE-BF3C-5C47741EBF84}"/>
              </a:ext>
            </a:extLst>
          </p:cNvPr>
          <p:cNvCxnSpPr>
            <a:cxnSpLocks/>
            <a:stCxn id="12" idx="2"/>
            <a:endCxn id="15" idx="0"/>
          </p:cNvCxnSpPr>
          <p:nvPr/>
        </p:nvCxnSpPr>
        <p:spPr>
          <a:xfrm>
            <a:off x="5458129" y="2881845"/>
            <a:ext cx="0" cy="210851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E281E920-7540-4EF0-A92B-FD6A5E409C37}"/>
              </a:ext>
            </a:extLst>
          </p:cNvPr>
          <p:cNvCxnSpPr>
            <a:cxnSpLocks/>
            <a:stCxn id="15" idx="3"/>
          </p:cNvCxnSpPr>
          <p:nvPr/>
        </p:nvCxnSpPr>
        <p:spPr>
          <a:xfrm flipV="1">
            <a:off x="6372529" y="4126231"/>
            <a:ext cx="965377" cy="1118902"/>
          </a:xfrm>
          <a:prstGeom prst="bentConnector2">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947A01E-E7C7-4061-8AF0-B96B80961F99}"/>
              </a:ext>
            </a:extLst>
          </p:cNvPr>
          <p:cNvCxnSpPr>
            <a:cxnSpLocks/>
            <a:stCxn id="24" idx="3"/>
          </p:cNvCxnSpPr>
          <p:nvPr/>
        </p:nvCxnSpPr>
        <p:spPr>
          <a:xfrm>
            <a:off x="4388894" y="4045872"/>
            <a:ext cx="213477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9CBADF-605C-4109-86B3-FAA63E70598D}"/>
              </a:ext>
            </a:extLst>
          </p:cNvPr>
          <p:cNvSpPr txBox="1"/>
          <p:nvPr/>
        </p:nvSpPr>
        <p:spPr>
          <a:xfrm>
            <a:off x="244915" y="6092328"/>
            <a:ext cx="11667081" cy="646331"/>
          </a:xfrm>
          <a:prstGeom prst="rect">
            <a:avLst/>
          </a:prstGeom>
          <a:noFill/>
        </p:spPr>
        <p:txBody>
          <a:bodyPr wrap="square" rtlCol="0">
            <a:spAutoFit/>
          </a:bodyPr>
          <a:lstStyle/>
          <a:p>
            <a:r>
              <a:rPr lang="en-US" dirty="0"/>
              <a:t>Note: the role of the Research Board is currently not reflected in the </a:t>
            </a:r>
            <a:r>
              <a:rPr lang="en-US" i="1" dirty="0"/>
              <a:t>General Regulations</a:t>
            </a:r>
            <a:r>
              <a:rPr lang="en-US" dirty="0"/>
              <a:t> but can be assimilated to that of the technical commissions </a:t>
            </a:r>
            <a:endParaRPr lang="en-CH" i="1" dirty="0"/>
          </a:p>
        </p:txBody>
      </p:sp>
    </p:spTree>
    <p:extLst>
      <p:ext uri="{BB962C8B-B14F-4D97-AF65-F5344CB8AC3E}">
        <p14:creationId xmlns:p14="http://schemas.microsoft.com/office/powerpoint/2010/main" val="1216163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89CCDD-8D98-4362-9C71-72B59D9F3623}"/>
              </a:ext>
            </a:extLst>
          </p:cNvPr>
          <p:cNvSpPr>
            <a:spLocks noGrp="1"/>
          </p:cNvSpPr>
          <p:nvPr>
            <p:ph type="title"/>
          </p:nvPr>
        </p:nvSpPr>
        <p:spPr>
          <a:xfrm>
            <a:off x="838200" y="365125"/>
            <a:ext cx="10515600" cy="1049005"/>
          </a:xfrm>
        </p:spPr>
        <p:txBody>
          <a:bodyPr>
            <a:normAutofit fontScale="90000"/>
          </a:bodyPr>
          <a:lstStyle/>
          <a:p>
            <a:r>
              <a:rPr lang="en-US" dirty="0"/>
              <a:t>List of WMO scientific and technical </a:t>
            </a:r>
            <a:r>
              <a:rPr lang="en-US" dirty="0" err="1"/>
              <a:t>programmes</a:t>
            </a:r>
            <a:r>
              <a:rPr lang="en-US" dirty="0"/>
              <a:t> approved by Congress</a:t>
            </a:r>
            <a:endParaRPr lang="en-CH" dirty="0"/>
          </a:p>
        </p:txBody>
      </p:sp>
      <p:sp>
        <p:nvSpPr>
          <p:cNvPr id="5" name="Content Placeholder 4">
            <a:extLst>
              <a:ext uri="{FF2B5EF4-FFF2-40B4-BE49-F238E27FC236}">
                <a16:creationId xmlns:a16="http://schemas.microsoft.com/office/drawing/2014/main" id="{06097200-A261-4B56-8A99-B5EAF19C4246}"/>
              </a:ext>
            </a:extLst>
          </p:cNvPr>
          <p:cNvSpPr>
            <a:spLocks noGrp="1"/>
          </p:cNvSpPr>
          <p:nvPr>
            <p:ph sz="half" idx="1"/>
          </p:nvPr>
        </p:nvSpPr>
        <p:spPr>
          <a:xfrm>
            <a:off x="838200" y="1626781"/>
            <a:ext cx="5181600" cy="5231218"/>
          </a:xfrm>
        </p:spPr>
        <p:txBody>
          <a:bodyPr>
            <a:normAutofit fontScale="62500" lnSpcReduction="20000"/>
          </a:bodyPr>
          <a:lstStyle/>
          <a:p>
            <a:pPr marL="0" indent="0">
              <a:buNone/>
            </a:pPr>
            <a:r>
              <a:rPr lang="en-US" b="1" dirty="0"/>
              <a:t>WMO sponsored (22)</a:t>
            </a:r>
          </a:p>
          <a:p>
            <a:r>
              <a:rPr lang="en-US" dirty="0"/>
              <a:t>Aeronautical Meteorology </a:t>
            </a:r>
            <a:r>
              <a:rPr lang="en-US" dirty="0" err="1"/>
              <a:t>Programme</a:t>
            </a:r>
            <a:endParaRPr lang="en-US" dirty="0"/>
          </a:p>
          <a:p>
            <a:r>
              <a:rPr lang="en-US" dirty="0"/>
              <a:t>Agricultural Meteorology </a:t>
            </a:r>
            <a:r>
              <a:rPr lang="en-US" dirty="0" err="1"/>
              <a:t>Programme</a:t>
            </a:r>
            <a:endParaRPr lang="en-US" dirty="0"/>
          </a:p>
          <a:p>
            <a:r>
              <a:rPr lang="en-US" dirty="0"/>
              <a:t>Capacity Development </a:t>
            </a:r>
            <a:r>
              <a:rPr lang="en-US" dirty="0" err="1"/>
              <a:t>Programme</a:t>
            </a:r>
            <a:endParaRPr lang="en-US" dirty="0"/>
          </a:p>
          <a:p>
            <a:r>
              <a:rPr lang="en-US" dirty="0"/>
              <a:t>Disaster Risk Reduction </a:t>
            </a:r>
            <a:r>
              <a:rPr lang="en-US" dirty="0" err="1"/>
              <a:t>Programme</a:t>
            </a:r>
            <a:endParaRPr lang="en-US" dirty="0"/>
          </a:p>
          <a:p>
            <a:r>
              <a:rPr lang="en-US" dirty="0"/>
              <a:t>Education and Training </a:t>
            </a:r>
            <a:r>
              <a:rPr lang="en-US" dirty="0" err="1"/>
              <a:t>Programme</a:t>
            </a:r>
            <a:endParaRPr lang="en-US" dirty="0"/>
          </a:p>
          <a:p>
            <a:r>
              <a:rPr lang="en-US" dirty="0"/>
              <a:t>Global Atmosphere Watch </a:t>
            </a:r>
            <a:r>
              <a:rPr lang="en-US" dirty="0" err="1"/>
              <a:t>Programme</a:t>
            </a:r>
            <a:endParaRPr lang="en-US" dirty="0"/>
          </a:p>
          <a:p>
            <a:r>
              <a:rPr lang="en-US" i="1" dirty="0"/>
              <a:t>Hydrology and Water Resources </a:t>
            </a:r>
            <a:r>
              <a:rPr lang="en-US" i="1" dirty="0" err="1"/>
              <a:t>Programme</a:t>
            </a:r>
            <a:r>
              <a:rPr lang="en-US" i="1" dirty="0"/>
              <a:t>†</a:t>
            </a:r>
          </a:p>
          <a:p>
            <a:r>
              <a:rPr lang="en-US" dirty="0"/>
              <a:t>Information and Public Affairs </a:t>
            </a:r>
            <a:r>
              <a:rPr lang="en-US" dirty="0" err="1"/>
              <a:t>Programme</a:t>
            </a:r>
            <a:endParaRPr lang="en-US" dirty="0"/>
          </a:p>
          <a:p>
            <a:r>
              <a:rPr lang="en-US" dirty="0"/>
              <a:t>Instruments and Methods of Observation </a:t>
            </a:r>
            <a:r>
              <a:rPr lang="en-US" dirty="0" err="1"/>
              <a:t>Programme</a:t>
            </a:r>
            <a:endParaRPr lang="en-US" dirty="0"/>
          </a:p>
          <a:p>
            <a:r>
              <a:rPr lang="en-US" dirty="0"/>
              <a:t>Marine Meteorology and Oceanography </a:t>
            </a:r>
            <a:r>
              <a:rPr lang="en-US" dirty="0" err="1"/>
              <a:t>Programme</a:t>
            </a:r>
            <a:endParaRPr lang="en-US" dirty="0"/>
          </a:p>
          <a:p>
            <a:r>
              <a:rPr lang="en-US" dirty="0" err="1"/>
              <a:t>Programme</a:t>
            </a:r>
            <a:r>
              <a:rPr lang="en-US" dirty="0"/>
              <a:t> for Least Developed Countries</a:t>
            </a:r>
          </a:p>
          <a:p>
            <a:r>
              <a:rPr lang="en-US" dirty="0" err="1"/>
              <a:t>Programme</a:t>
            </a:r>
            <a:r>
              <a:rPr lang="en-US" dirty="0"/>
              <a:t> for WMO Small Island Developing States and Member Island Territories</a:t>
            </a:r>
          </a:p>
          <a:p>
            <a:endParaRPr lang="en-CH" dirty="0"/>
          </a:p>
        </p:txBody>
      </p:sp>
      <p:sp>
        <p:nvSpPr>
          <p:cNvPr id="6" name="Content Placeholder 5">
            <a:extLst>
              <a:ext uri="{FF2B5EF4-FFF2-40B4-BE49-F238E27FC236}">
                <a16:creationId xmlns:a16="http://schemas.microsoft.com/office/drawing/2014/main" id="{ED53BCF9-981D-4BCC-8009-E10576F67BD5}"/>
              </a:ext>
            </a:extLst>
          </p:cNvPr>
          <p:cNvSpPr>
            <a:spLocks noGrp="1"/>
          </p:cNvSpPr>
          <p:nvPr>
            <p:ph sz="half" idx="2"/>
          </p:nvPr>
        </p:nvSpPr>
        <p:spPr>
          <a:xfrm>
            <a:off x="6172200" y="1626781"/>
            <a:ext cx="5181600" cy="5231218"/>
          </a:xfrm>
        </p:spPr>
        <p:txBody>
          <a:bodyPr>
            <a:normAutofit fontScale="62500" lnSpcReduction="20000"/>
          </a:bodyPr>
          <a:lstStyle/>
          <a:p>
            <a:r>
              <a:rPr lang="en-US" dirty="0"/>
              <a:t>Public Weather Services </a:t>
            </a:r>
            <a:r>
              <a:rPr lang="en-US" dirty="0" err="1"/>
              <a:t>Programme</a:t>
            </a:r>
            <a:endParaRPr lang="en-US" dirty="0"/>
          </a:p>
          <a:p>
            <a:r>
              <a:rPr lang="en-US" dirty="0"/>
              <a:t>Quality Management Framework</a:t>
            </a:r>
          </a:p>
          <a:p>
            <a:r>
              <a:rPr lang="en-US" dirty="0"/>
              <a:t>Regional </a:t>
            </a:r>
            <a:r>
              <a:rPr lang="en-US" dirty="0" err="1"/>
              <a:t>Programme</a:t>
            </a:r>
            <a:endParaRPr lang="en-US" dirty="0"/>
          </a:p>
          <a:p>
            <a:r>
              <a:rPr lang="en-US" dirty="0"/>
              <a:t>Severe Weather Forecasting </a:t>
            </a:r>
            <a:r>
              <a:rPr lang="en-US" dirty="0" err="1"/>
              <a:t>Programme</a:t>
            </a:r>
            <a:endParaRPr lang="en-US" dirty="0"/>
          </a:p>
          <a:p>
            <a:r>
              <a:rPr lang="en-US" dirty="0"/>
              <a:t>Space </a:t>
            </a:r>
            <a:r>
              <a:rPr lang="en-US" dirty="0" err="1"/>
              <a:t>Programme</a:t>
            </a:r>
            <a:endParaRPr lang="en-US" dirty="0"/>
          </a:p>
          <a:p>
            <a:r>
              <a:rPr lang="en-US" dirty="0"/>
              <a:t>Tropical Cyclone </a:t>
            </a:r>
            <a:r>
              <a:rPr lang="en-US" dirty="0" err="1"/>
              <a:t>Programme</a:t>
            </a:r>
            <a:endParaRPr lang="en-US" dirty="0"/>
          </a:p>
          <a:p>
            <a:r>
              <a:rPr lang="en-US" dirty="0"/>
              <a:t>Voluntary Cooperation </a:t>
            </a:r>
            <a:r>
              <a:rPr lang="en-US" dirty="0" err="1"/>
              <a:t>Programme</a:t>
            </a:r>
            <a:endParaRPr lang="en-US" dirty="0"/>
          </a:p>
          <a:p>
            <a:r>
              <a:rPr lang="en-US" dirty="0"/>
              <a:t>World Climate </a:t>
            </a:r>
            <a:r>
              <a:rPr lang="en-US" dirty="0" err="1"/>
              <a:t>Programme</a:t>
            </a:r>
            <a:endParaRPr lang="en-US" dirty="0"/>
          </a:p>
          <a:p>
            <a:r>
              <a:rPr lang="en-US" dirty="0"/>
              <a:t>World Weather Research </a:t>
            </a:r>
            <a:r>
              <a:rPr lang="en-US" dirty="0" err="1"/>
              <a:t>Programme</a:t>
            </a:r>
            <a:endParaRPr lang="en-US" dirty="0"/>
          </a:p>
          <a:p>
            <a:r>
              <a:rPr lang="en-US" dirty="0"/>
              <a:t>World Weather Watch </a:t>
            </a:r>
            <a:r>
              <a:rPr lang="en-US" dirty="0" err="1"/>
              <a:t>Programme</a:t>
            </a:r>
            <a:endParaRPr lang="en-US" dirty="0"/>
          </a:p>
          <a:p>
            <a:pPr marL="0" indent="0">
              <a:buNone/>
            </a:pPr>
            <a:r>
              <a:rPr lang="en-US" b="1" dirty="0"/>
              <a:t>WMO co-sponsored (4)</a:t>
            </a:r>
          </a:p>
          <a:p>
            <a:r>
              <a:rPr lang="en-US" i="1" dirty="0"/>
              <a:t>Aircraft Meteorological Data Relay </a:t>
            </a:r>
            <a:r>
              <a:rPr lang="en-US" i="1" dirty="0" err="1"/>
              <a:t>Programme</a:t>
            </a:r>
            <a:r>
              <a:rPr lang="en-US" i="1" dirty="0"/>
              <a:t>*</a:t>
            </a:r>
          </a:p>
          <a:p>
            <a:r>
              <a:rPr lang="en-US" dirty="0"/>
              <a:t>Global Climate Observing System</a:t>
            </a:r>
          </a:p>
          <a:p>
            <a:r>
              <a:rPr lang="en-US" dirty="0"/>
              <a:t>Integrated Drought Management </a:t>
            </a:r>
            <a:r>
              <a:rPr lang="en-US" dirty="0" err="1"/>
              <a:t>Programme</a:t>
            </a:r>
            <a:endParaRPr lang="en-US" dirty="0"/>
          </a:p>
          <a:p>
            <a:r>
              <a:rPr lang="en-US" dirty="0"/>
              <a:t>World Weather Climate </a:t>
            </a:r>
            <a:r>
              <a:rPr lang="en-US" dirty="0" err="1"/>
              <a:t>Programme</a:t>
            </a:r>
            <a:endParaRPr lang="en-US" dirty="0"/>
          </a:p>
          <a:p>
            <a:endParaRPr lang="en-CH" dirty="0"/>
          </a:p>
        </p:txBody>
      </p:sp>
      <p:sp>
        <p:nvSpPr>
          <p:cNvPr id="2" name="TextBox 1">
            <a:extLst>
              <a:ext uri="{FF2B5EF4-FFF2-40B4-BE49-F238E27FC236}">
                <a16:creationId xmlns:a16="http://schemas.microsoft.com/office/drawing/2014/main" id="{93699660-C6E3-4FF0-AF0E-3511BE8FE827}"/>
              </a:ext>
            </a:extLst>
          </p:cNvPr>
          <p:cNvSpPr txBox="1"/>
          <p:nvPr/>
        </p:nvSpPr>
        <p:spPr>
          <a:xfrm>
            <a:off x="826267" y="6378848"/>
            <a:ext cx="4472848" cy="338554"/>
          </a:xfrm>
          <a:prstGeom prst="rect">
            <a:avLst/>
          </a:prstGeom>
          <a:noFill/>
        </p:spPr>
        <p:txBody>
          <a:bodyPr wrap="square" rtlCol="0">
            <a:spAutoFit/>
          </a:bodyPr>
          <a:lstStyle/>
          <a:p>
            <a:r>
              <a:rPr lang="en-CH" sz="1600" i="1" dirty="0"/>
              <a:t>†</a:t>
            </a:r>
            <a:r>
              <a:rPr lang="en-US" sz="1600" i="1" dirty="0"/>
              <a:t> For information: suppressed by Cg-19</a:t>
            </a:r>
            <a:endParaRPr lang="en-CH" sz="1600" i="1" dirty="0"/>
          </a:p>
        </p:txBody>
      </p:sp>
      <p:sp>
        <p:nvSpPr>
          <p:cNvPr id="7" name="TextBox 6">
            <a:extLst>
              <a:ext uri="{FF2B5EF4-FFF2-40B4-BE49-F238E27FC236}">
                <a16:creationId xmlns:a16="http://schemas.microsoft.com/office/drawing/2014/main" id="{777FBB2B-F545-4F01-8995-5100B375A05E}"/>
              </a:ext>
            </a:extLst>
          </p:cNvPr>
          <p:cNvSpPr txBox="1"/>
          <p:nvPr/>
        </p:nvSpPr>
        <p:spPr>
          <a:xfrm>
            <a:off x="6130886" y="6389892"/>
            <a:ext cx="4472848" cy="338554"/>
          </a:xfrm>
          <a:prstGeom prst="rect">
            <a:avLst/>
          </a:prstGeom>
          <a:noFill/>
        </p:spPr>
        <p:txBody>
          <a:bodyPr wrap="square" lIns="91440" tIns="45720" rIns="91440" bIns="45720" rtlCol="0" anchor="t">
            <a:spAutoFit/>
          </a:bodyPr>
          <a:lstStyle/>
          <a:p>
            <a:r>
              <a:rPr lang="en-US" sz="1600" i="1" dirty="0"/>
              <a:t>* For information: not established by Cg</a:t>
            </a:r>
            <a:endParaRPr lang="en-CH" sz="1600" i="1" dirty="0"/>
          </a:p>
        </p:txBody>
      </p:sp>
    </p:spTree>
    <p:extLst>
      <p:ext uri="{BB962C8B-B14F-4D97-AF65-F5344CB8AC3E}">
        <p14:creationId xmlns:p14="http://schemas.microsoft.com/office/powerpoint/2010/main" val="2791642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E228-1BBD-49E7-9D11-6E6F49EFC7D3}"/>
              </a:ext>
            </a:extLst>
          </p:cNvPr>
          <p:cNvSpPr>
            <a:spLocks noGrp="1"/>
          </p:cNvSpPr>
          <p:nvPr>
            <p:ph type="title"/>
          </p:nvPr>
        </p:nvSpPr>
        <p:spPr/>
        <p:txBody>
          <a:bodyPr/>
          <a:lstStyle/>
          <a:p>
            <a:r>
              <a:rPr lang="en-US"/>
              <a:t>WMO scientific and technical </a:t>
            </a:r>
            <a:r>
              <a:rPr lang="en-US" err="1"/>
              <a:t>programmes</a:t>
            </a:r>
            <a:br>
              <a:rPr lang="en-US"/>
            </a:br>
            <a:r>
              <a:rPr lang="en-US"/>
              <a:t>by decade of establishment</a:t>
            </a:r>
            <a:endParaRPr lang="en-CH"/>
          </a:p>
        </p:txBody>
      </p:sp>
      <p:graphicFrame>
        <p:nvGraphicFramePr>
          <p:cNvPr id="6" name="Content Placeholder 5">
            <a:extLst>
              <a:ext uri="{FF2B5EF4-FFF2-40B4-BE49-F238E27FC236}">
                <a16:creationId xmlns:a16="http://schemas.microsoft.com/office/drawing/2014/main" id="{327FEAC9-B378-42E4-AC85-7809F01EC230}"/>
              </a:ext>
            </a:extLst>
          </p:cNvPr>
          <p:cNvGraphicFramePr>
            <a:graphicFrameLocks noGrp="1"/>
          </p:cNvGraphicFramePr>
          <p:nvPr>
            <p:ph idx="1"/>
            <p:extLst>
              <p:ext uri="{D42A27DB-BD31-4B8C-83A1-F6EECF244321}">
                <p14:modId xmlns:p14="http://schemas.microsoft.com/office/powerpoint/2010/main" val="237621948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41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E228-1BBD-49E7-9D11-6E6F49EFC7D3}"/>
              </a:ext>
            </a:extLst>
          </p:cNvPr>
          <p:cNvSpPr>
            <a:spLocks noGrp="1"/>
          </p:cNvSpPr>
          <p:nvPr>
            <p:ph type="title"/>
          </p:nvPr>
        </p:nvSpPr>
        <p:spPr/>
        <p:txBody>
          <a:bodyPr/>
          <a:lstStyle/>
          <a:p>
            <a:r>
              <a:rPr lang="en-US"/>
              <a:t>WMO scientific and technical </a:t>
            </a:r>
            <a:r>
              <a:rPr lang="en-US" err="1"/>
              <a:t>programmes</a:t>
            </a:r>
            <a:br>
              <a:rPr lang="en-US"/>
            </a:br>
            <a:r>
              <a:rPr lang="en-US"/>
              <a:t>by primary function</a:t>
            </a:r>
            <a:endParaRPr lang="en-CH"/>
          </a:p>
        </p:txBody>
      </p:sp>
      <p:graphicFrame>
        <p:nvGraphicFramePr>
          <p:cNvPr id="6" name="Content Placeholder 5">
            <a:extLst>
              <a:ext uri="{FF2B5EF4-FFF2-40B4-BE49-F238E27FC236}">
                <a16:creationId xmlns:a16="http://schemas.microsoft.com/office/drawing/2014/main" id="{327FEAC9-B378-42E4-AC85-7809F01EC230}"/>
              </a:ext>
            </a:extLst>
          </p:cNvPr>
          <p:cNvGraphicFramePr>
            <a:graphicFrameLocks noGrp="1"/>
          </p:cNvGraphicFramePr>
          <p:nvPr>
            <p:ph idx="1"/>
            <p:extLst>
              <p:ext uri="{D42A27DB-BD31-4B8C-83A1-F6EECF244321}">
                <p14:modId xmlns:p14="http://schemas.microsoft.com/office/powerpoint/2010/main" val="136199284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7588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70CA30-26C3-4AC1-93E2-813CFB269972}"/>
              </a:ext>
            </a:extLst>
          </p:cNvPr>
          <p:cNvSpPr>
            <a:spLocks noGrp="1"/>
          </p:cNvSpPr>
          <p:nvPr>
            <p:ph type="title"/>
          </p:nvPr>
        </p:nvSpPr>
        <p:spPr>
          <a:xfrm>
            <a:off x="838200" y="365125"/>
            <a:ext cx="10515600" cy="783191"/>
          </a:xfrm>
        </p:spPr>
        <p:txBody>
          <a:bodyPr/>
          <a:lstStyle/>
          <a:p>
            <a:r>
              <a:rPr lang="en-US" dirty="0"/>
              <a:t>Decision 13 (EC-73): technical strategies</a:t>
            </a:r>
            <a:endParaRPr lang="en-CH" dirty="0"/>
          </a:p>
        </p:txBody>
      </p:sp>
      <p:pic>
        <p:nvPicPr>
          <p:cNvPr id="5" name="Picture 4">
            <a:extLst>
              <a:ext uri="{FF2B5EF4-FFF2-40B4-BE49-F238E27FC236}">
                <a16:creationId xmlns:a16="http://schemas.microsoft.com/office/drawing/2014/main" id="{86C1C291-0DC5-4AFB-B210-3274E273AF0A}"/>
              </a:ext>
            </a:extLst>
          </p:cNvPr>
          <p:cNvPicPr>
            <a:picLocks noChangeAspect="1"/>
          </p:cNvPicPr>
          <p:nvPr/>
        </p:nvPicPr>
        <p:blipFill>
          <a:blip r:embed="rId3"/>
          <a:stretch>
            <a:fillRect/>
          </a:stretch>
        </p:blipFill>
        <p:spPr>
          <a:xfrm>
            <a:off x="1708561" y="1338277"/>
            <a:ext cx="8774877" cy="5285805"/>
          </a:xfrm>
          <a:prstGeom prst="rect">
            <a:avLst/>
          </a:prstGeom>
        </p:spPr>
      </p:pic>
    </p:spTree>
    <p:extLst>
      <p:ext uri="{BB962C8B-B14F-4D97-AF65-F5344CB8AC3E}">
        <p14:creationId xmlns:p14="http://schemas.microsoft.com/office/powerpoint/2010/main" val="2004224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B49BA6-300E-4875-B9AA-B27D64995DFE}"/>
              </a:ext>
            </a:extLst>
          </p:cNvPr>
          <p:cNvSpPr>
            <a:spLocks noGrp="1"/>
          </p:cNvSpPr>
          <p:nvPr>
            <p:ph type="title"/>
          </p:nvPr>
        </p:nvSpPr>
        <p:spPr>
          <a:xfrm>
            <a:off x="838200" y="111737"/>
            <a:ext cx="10515600" cy="890797"/>
          </a:xfrm>
        </p:spPr>
        <p:txBody>
          <a:bodyPr/>
          <a:lstStyle/>
          <a:p>
            <a:r>
              <a:rPr lang="en-US" dirty="0"/>
              <a:t>EC-76 recommendation to Cg-19</a:t>
            </a:r>
            <a:endParaRPr lang="en-CH" dirty="0"/>
          </a:p>
        </p:txBody>
      </p:sp>
      <p:sp>
        <p:nvSpPr>
          <p:cNvPr id="3" name="Content Placeholder 2">
            <a:extLst>
              <a:ext uri="{FF2B5EF4-FFF2-40B4-BE49-F238E27FC236}">
                <a16:creationId xmlns:a16="http://schemas.microsoft.com/office/drawing/2014/main" id="{8555C623-E169-4E03-A2B0-9439EA958D88}"/>
              </a:ext>
            </a:extLst>
          </p:cNvPr>
          <p:cNvSpPr>
            <a:spLocks noGrp="1"/>
          </p:cNvSpPr>
          <p:nvPr>
            <p:ph sz="half" idx="1"/>
          </p:nvPr>
        </p:nvSpPr>
        <p:spPr>
          <a:xfrm>
            <a:off x="838200" y="870333"/>
            <a:ext cx="5463448" cy="6020718"/>
          </a:xfrm>
        </p:spPr>
        <p:txBody>
          <a:bodyPr>
            <a:normAutofit/>
          </a:bodyPr>
          <a:lstStyle/>
          <a:p>
            <a:pPr marL="0" indent="0">
              <a:buNone/>
            </a:pPr>
            <a:r>
              <a:rPr lang="en-US" sz="1600" b="1" dirty="0"/>
              <a:t>Decides</a:t>
            </a:r>
            <a:r>
              <a:rPr lang="en-US" sz="1600" dirty="0"/>
              <a:t>:</a:t>
            </a:r>
          </a:p>
          <a:p>
            <a:pPr marL="363538" indent="-363538">
              <a:buNone/>
            </a:pPr>
            <a:r>
              <a:rPr lang="en-US" sz="1600" dirty="0"/>
              <a:t>(1)	To maintain for the 19th financial period the following </a:t>
            </a:r>
            <a:r>
              <a:rPr lang="en-US" sz="1600" u="sng" dirty="0"/>
              <a:t>WMO-sponsored</a:t>
            </a:r>
            <a:r>
              <a:rPr lang="en-US" sz="1600" dirty="0"/>
              <a:t> scientific and technical </a:t>
            </a:r>
            <a:r>
              <a:rPr lang="en-US" sz="1600" dirty="0" err="1"/>
              <a:t>programmes</a:t>
            </a:r>
            <a:r>
              <a:rPr lang="en-US" sz="1600" dirty="0"/>
              <a:t>:</a:t>
            </a:r>
          </a:p>
          <a:p>
            <a:pPr marL="363538" indent="0">
              <a:buNone/>
            </a:pPr>
            <a:r>
              <a:rPr lang="en-US" sz="1600" i="1" dirty="0"/>
              <a:t>Coordination of systems, networks and initiatives</a:t>
            </a:r>
            <a:endParaRPr lang="en-US" sz="1600" dirty="0"/>
          </a:p>
          <a:p>
            <a:pPr marL="715963" indent="-352425"/>
            <a:r>
              <a:rPr lang="en-US" sz="1600" dirty="0"/>
              <a:t>World Weather Watch </a:t>
            </a:r>
            <a:r>
              <a:rPr lang="en-US" sz="1600" dirty="0" err="1"/>
              <a:t>Programme</a:t>
            </a:r>
            <a:endParaRPr lang="en-US" sz="1600" dirty="0"/>
          </a:p>
          <a:p>
            <a:pPr marL="715963" indent="-352425"/>
            <a:r>
              <a:rPr lang="en-US" sz="1600" dirty="0"/>
              <a:t>Space </a:t>
            </a:r>
            <a:r>
              <a:rPr lang="en-US" sz="1600" dirty="0" err="1"/>
              <a:t>Programme</a:t>
            </a:r>
            <a:endParaRPr lang="en-US" sz="1600" dirty="0"/>
          </a:p>
          <a:p>
            <a:pPr marL="715963" indent="-352425"/>
            <a:r>
              <a:rPr lang="en-US" sz="1600" dirty="0"/>
              <a:t>Severe Weather Forecasting </a:t>
            </a:r>
            <a:r>
              <a:rPr lang="en-US" sz="1600" dirty="0" err="1"/>
              <a:t>Programme</a:t>
            </a:r>
            <a:endParaRPr lang="en-US" sz="1600" dirty="0"/>
          </a:p>
          <a:p>
            <a:pPr marL="363538" indent="0">
              <a:buNone/>
            </a:pPr>
            <a:r>
              <a:rPr lang="en-US" sz="1600" i="1" dirty="0"/>
              <a:t>Development of methodological and applied research</a:t>
            </a:r>
          </a:p>
          <a:p>
            <a:pPr marL="820738" indent="-457200"/>
            <a:r>
              <a:rPr lang="en-US" sz="1600" dirty="0"/>
              <a:t>Global Atmosphere Watch </a:t>
            </a:r>
            <a:r>
              <a:rPr lang="en-US" sz="1600" dirty="0" err="1"/>
              <a:t>Programme</a:t>
            </a:r>
            <a:endParaRPr lang="en-US" sz="1600" dirty="0"/>
          </a:p>
          <a:p>
            <a:pPr marL="820738" indent="-457200"/>
            <a:r>
              <a:rPr lang="en-US" sz="1600" dirty="0"/>
              <a:t>World Weather Research </a:t>
            </a:r>
            <a:r>
              <a:rPr lang="en-US" sz="1600" dirty="0" err="1"/>
              <a:t>Programme</a:t>
            </a:r>
            <a:endParaRPr lang="en-US" sz="1600" dirty="0"/>
          </a:p>
          <a:p>
            <a:pPr marL="363538" indent="0">
              <a:buNone/>
            </a:pPr>
            <a:r>
              <a:rPr lang="en-US" sz="1600" i="1" dirty="0"/>
              <a:t>Development of scientific and technical capacities</a:t>
            </a:r>
          </a:p>
          <a:p>
            <a:pPr marL="820738" indent="-457200"/>
            <a:r>
              <a:rPr lang="en-US" sz="1600" dirty="0"/>
              <a:t>Capacity Development </a:t>
            </a:r>
            <a:r>
              <a:rPr lang="en-US" sz="1600" dirty="0" err="1"/>
              <a:t>Programme</a:t>
            </a:r>
            <a:r>
              <a:rPr lang="en-US" sz="1600" dirty="0"/>
              <a:t>, with subsidiary Education and Training </a:t>
            </a:r>
            <a:r>
              <a:rPr lang="en-US" sz="1600" dirty="0" err="1"/>
              <a:t>Programme</a:t>
            </a:r>
            <a:r>
              <a:rPr lang="en-US" sz="1600" dirty="0"/>
              <a:t> and Voluntary Cooperation </a:t>
            </a:r>
            <a:r>
              <a:rPr lang="en-US" sz="1600" dirty="0" err="1"/>
              <a:t>Programme</a:t>
            </a:r>
            <a:endParaRPr lang="en-US" sz="1600" dirty="0"/>
          </a:p>
          <a:p>
            <a:pPr marL="820738" indent="-457200"/>
            <a:r>
              <a:rPr lang="en-US" sz="1600" dirty="0"/>
              <a:t>Regional </a:t>
            </a:r>
            <a:r>
              <a:rPr lang="en-US" sz="1600" dirty="0" err="1"/>
              <a:t>Programme</a:t>
            </a:r>
            <a:r>
              <a:rPr lang="en-US" sz="1600" dirty="0"/>
              <a:t> (LDCs, SIDS)</a:t>
            </a:r>
          </a:p>
          <a:p>
            <a:pPr marL="363538" indent="-363538">
              <a:buNone/>
            </a:pPr>
            <a:r>
              <a:rPr lang="en-US" sz="1600" dirty="0"/>
              <a:t>(2)	To maintain the Tropical Cyclone </a:t>
            </a:r>
            <a:r>
              <a:rPr lang="en-US" sz="1600" dirty="0" err="1"/>
              <a:t>Programme</a:t>
            </a:r>
            <a:r>
              <a:rPr lang="en-US" sz="1600" dirty="0"/>
              <a:t> for the coordinated and harmonized development of regionally based good practices and applications;</a:t>
            </a:r>
          </a:p>
        </p:txBody>
      </p:sp>
      <p:sp>
        <p:nvSpPr>
          <p:cNvPr id="5" name="Content Placeholder 4">
            <a:extLst>
              <a:ext uri="{FF2B5EF4-FFF2-40B4-BE49-F238E27FC236}">
                <a16:creationId xmlns:a16="http://schemas.microsoft.com/office/drawing/2014/main" id="{5ED72BDB-872C-46CA-ABA4-1D29CDC07E79}"/>
              </a:ext>
            </a:extLst>
          </p:cNvPr>
          <p:cNvSpPr>
            <a:spLocks noGrp="1"/>
          </p:cNvSpPr>
          <p:nvPr>
            <p:ph sz="half" idx="2"/>
          </p:nvPr>
        </p:nvSpPr>
        <p:spPr>
          <a:xfrm>
            <a:off x="6555153" y="870333"/>
            <a:ext cx="5181600" cy="6020718"/>
          </a:xfrm>
        </p:spPr>
        <p:txBody>
          <a:bodyPr>
            <a:normAutofit/>
          </a:bodyPr>
          <a:lstStyle/>
          <a:p>
            <a:pPr marL="363538" indent="-363538">
              <a:buNone/>
            </a:pPr>
            <a:r>
              <a:rPr lang="en-US" sz="1600" dirty="0"/>
              <a:t>(3) 	To maintain the full engagement and support of WMO in the following </a:t>
            </a:r>
            <a:r>
              <a:rPr lang="en-US" sz="1600" u="sng" dirty="0"/>
              <a:t>co-sponsored</a:t>
            </a:r>
            <a:r>
              <a:rPr lang="en-US" sz="1600" dirty="0"/>
              <a:t> </a:t>
            </a:r>
            <a:r>
              <a:rPr lang="en-US" sz="1600" dirty="0" err="1"/>
              <a:t>programmes</a:t>
            </a:r>
            <a:r>
              <a:rPr lang="en-US" sz="1600" dirty="0"/>
              <a:t> and initiatives:</a:t>
            </a:r>
          </a:p>
          <a:p>
            <a:pPr marL="820738" indent="-457200"/>
            <a:r>
              <a:rPr lang="en-US" sz="1600" dirty="0"/>
              <a:t>Global Climate Observing System</a:t>
            </a:r>
          </a:p>
          <a:p>
            <a:pPr marL="820738" indent="-457200"/>
            <a:r>
              <a:rPr lang="en-US" sz="1600" dirty="0"/>
              <a:t>Global Ocean Observing System</a:t>
            </a:r>
          </a:p>
          <a:p>
            <a:pPr marL="820738" indent="-457200"/>
            <a:r>
              <a:rPr lang="en-US" sz="1600" dirty="0"/>
              <a:t>Integrated Drought Management </a:t>
            </a:r>
            <a:r>
              <a:rPr lang="en-US" sz="1600" dirty="0" err="1"/>
              <a:t>Programme</a:t>
            </a:r>
            <a:endParaRPr lang="en-US" sz="1600" dirty="0"/>
          </a:p>
          <a:p>
            <a:pPr marL="820738" indent="-457200"/>
            <a:r>
              <a:rPr lang="en-US" sz="1600" dirty="0"/>
              <a:t>WMO-IATA Collaborative AMDAR </a:t>
            </a:r>
            <a:r>
              <a:rPr lang="en-US" sz="1600" dirty="0" err="1"/>
              <a:t>Programme</a:t>
            </a:r>
            <a:endParaRPr lang="en-US" sz="1600" dirty="0"/>
          </a:p>
          <a:p>
            <a:pPr marL="820738" indent="-457200"/>
            <a:r>
              <a:rPr lang="en-US" sz="1600" dirty="0"/>
              <a:t>World Climate Research </a:t>
            </a:r>
            <a:r>
              <a:rPr lang="en-US" sz="1600" dirty="0" err="1"/>
              <a:t>Programme</a:t>
            </a:r>
            <a:endParaRPr lang="en-CH" sz="1600" dirty="0"/>
          </a:p>
          <a:p>
            <a:pPr marL="514350" indent="-514350">
              <a:buAutoNum type="arabicParenBoth" startAt="4"/>
            </a:pPr>
            <a:r>
              <a:rPr lang="en-US" sz="1600" dirty="0"/>
              <a:t>To maintain the Quality Management Framework as a reference framework to be mainstreamed in all relevant WMO activities;</a:t>
            </a:r>
          </a:p>
          <a:p>
            <a:pPr marL="0" indent="0">
              <a:buNone/>
            </a:pPr>
            <a:r>
              <a:rPr lang="en-US" sz="1600" b="1" dirty="0"/>
              <a:t>Requests</a:t>
            </a:r>
            <a:r>
              <a:rPr lang="en-US" sz="1600" dirty="0"/>
              <a:t>:  </a:t>
            </a:r>
          </a:p>
          <a:p>
            <a:pPr marL="363538" indent="-363538">
              <a:buNone/>
            </a:pPr>
            <a:r>
              <a:rPr lang="en-US" sz="1600" dirty="0"/>
              <a:t>(1)	INFCOM to develop an expanded </a:t>
            </a:r>
            <a:r>
              <a:rPr lang="en-US" sz="1600" dirty="0" err="1"/>
              <a:t>programme</a:t>
            </a:r>
            <a:r>
              <a:rPr lang="en-US" sz="1600" dirty="0"/>
              <a:t> as an evolution of WWW</a:t>
            </a:r>
          </a:p>
          <a:p>
            <a:pPr marL="363538" indent="-363538">
              <a:buNone/>
            </a:pPr>
            <a:r>
              <a:rPr lang="en-US" sz="1600" dirty="0"/>
              <a:t>(2)	INFCOM, SERCOM and RB to develop updated </a:t>
            </a:r>
            <a:r>
              <a:rPr lang="en-US" sz="1600" dirty="0" err="1"/>
              <a:t>programme</a:t>
            </a:r>
            <a:r>
              <a:rPr lang="en-US" sz="1600" dirty="0"/>
              <a:t> descriptions</a:t>
            </a:r>
          </a:p>
          <a:p>
            <a:pPr marL="363538" indent="-363538">
              <a:buNone/>
            </a:pPr>
            <a:r>
              <a:rPr lang="en-US" sz="1600" dirty="0"/>
              <a:t>(3)	EC, on behalf of Cg, to adopt such updated </a:t>
            </a:r>
            <a:r>
              <a:rPr lang="en-US" sz="1600" dirty="0" err="1"/>
              <a:t>programme</a:t>
            </a:r>
            <a:r>
              <a:rPr lang="en-US" sz="1600" dirty="0"/>
              <a:t> descriptions in 2024</a:t>
            </a:r>
            <a:endParaRPr lang="en-CH" sz="1600" dirty="0"/>
          </a:p>
        </p:txBody>
      </p:sp>
    </p:spTree>
    <p:extLst>
      <p:ext uri="{BB962C8B-B14F-4D97-AF65-F5344CB8AC3E}">
        <p14:creationId xmlns:p14="http://schemas.microsoft.com/office/powerpoint/2010/main" val="1136200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2D5C2-D9A7-4D3A-8523-4C39ECF67127}"/>
              </a:ext>
            </a:extLst>
          </p:cNvPr>
          <p:cNvSpPr>
            <a:spLocks noGrp="1"/>
          </p:cNvSpPr>
          <p:nvPr>
            <p:ph type="title"/>
          </p:nvPr>
        </p:nvSpPr>
        <p:spPr>
          <a:xfrm>
            <a:off x="838200" y="119121"/>
            <a:ext cx="10515600" cy="552946"/>
          </a:xfrm>
        </p:spPr>
        <p:txBody>
          <a:bodyPr>
            <a:noAutofit/>
          </a:bodyPr>
          <a:lstStyle/>
          <a:p>
            <a:pPr algn="ctr"/>
            <a:r>
              <a:rPr lang="en-US" sz="3600" dirty="0"/>
              <a:t>Contributions and overseeing of </a:t>
            </a:r>
            <a:r>
              <a:rPr lang="en-US" sz="3600" dirty="0" err="1"/>
              <a:t>programmes</a:t>
            </a:r>
            <a:r>
              <a:rPr lang="en-US" sz="3600" dirty="0"/>
              <a:t> / activities</a:t>
            </a:r>
            <a:endParaRPr lang="en-CH" sz="3600" dirty="0"/>
          </a:p>
        </p:txBody>
      </p:sp>
      <p:graphicFrame>
        <p:nvGraphicFramePr>
          <p:cNvPr id="6" name="Content Placeholder 5">
            <a:extLst>
              <a:ext uri="{FF2B5EF4-FFF2-40B4-BE49-F238E27FC236}">
                <a16:creationId xmlns:a16="http://schemas.microsoft.com/office/drawing/2014/main" id="{1D64DF5E-FC9B-4EB9-A741-AE49A5D012D9}"/>
              </a:ext>
            </a:extLst>
          </p:cNvPr>
          <p:cNvGraphicFramePr>
            <a:graphicFrameLocks noGrp="1"/>
          </p:cNvGraphicFramePr>
          <p:nvPr>
            <p:ph idx="1"/>
            <p:extLst>
              <p:ext uri="{D42A27DB-BD31-4B8C-83A1-F6EECF244321}">
                <p14:modId xmlns:p14="http://schemas.microsoft.com/office/powerpoint/2010/main" val="3023186229"/>
              </p:ext>
            </p:extLst>
          </p:nvPr>
        </p:nvGraphicFramePr>
        <p:xfrm>
          <a:off x="589722" y="697069"/>
          <a:ext cx="3808343" cy="374241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7EAC840-CB16-46D0-9623-8255F747D1D7}"/>
              </a:ext>
            </a:extLst>
          </p:cNvPr>
          <p:cNvSpPr txBox="1"/>
          <p:nvPr/>
        </p:nvSpPr>
        <p:spPr>
          <a:xfrm>
            <a:off x="927631" y="650440"/>
            <a:ext cx="3110896" cy="369332"/>
          </a:xfrm>
          <a:prstGeom prst="rect">
            <a:avLst/>
          </a:prstGeom>
          <a:noFill/>
        </p:spPr>
        <p:txBody>
          <a:bodyPr wrap="square" rtlCol="0">
            <a:spAutoFit/>
          </a:bodyPr>
          <a:lstStyle/>
          <a:p>
            <a:pPr algn="ctr"/>
            <a:r>
              <a:rPr lang="en-US" dirty="0"/>
              <a:t>LTG 1: Services Commission</a:t>
            </a:r>
            <a:endParaRPr lang="en-CH" dirty="0"/>
          </a:p>
        </p:txBody>
      </p:sp>
      <p:graphicFrame>
        <p:nvGraphicFramePr>
          <p:cNvPr id="8" name="Content Placeholder 5">
            <a:extLst>
              <a:ext uri="{FF2B5EF4-FFF2-40B4-BE49-F238E27FC236}">
                <a16:creationId xmlns:a16="http://schemas.microsoft.com/office/drawing/2014/main" id="{F3389540-6433-4F16-B69F-58E60C1F813D}"/>
              </a:ext>
            </a:extLst>
          </p:cNvPr>
          <p:cNvGraphicFramePr>
            <a:graphicFrameLocks/>
          </p:cNvGraphicFramePr>
          <p:nvPr>
            <p:extLst>
              <p:ext uri="{D42A27DB-BD31-4B8C-83A1-F6EECF244321}">
                <p14:modId xmlns:p14="http://schemas.microsoft.com/office/powerpoint/2010/main" val="3739888369"/>
              </p:ext>
            </p:extLst>
          </p:nvPr>
        </p:nvGraphicFramePr>
        <p:xfrm>
          <a:off x="4517185" y="697069"/>
          <a:ext cx="3808343" cy="374241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C6E1551-07D4-4A17-A9CE-E15888D4F57F}"/>
              </a:ext>
            </a:extLst>
          </p:cNvPr>
          <p:cNvSpPr txBox="1"/>
          <p:nvPr/>
        </p:nvSpPr>
        <p:spPr>
          <a:xfrm>
            <a:off x="4728849" y="662874"/>
            <a:ext cx="3354306" cy="369332"/>
          </a:xfrm>
          <a:prstGeom prst="rect">
            <a:avLst/>
          </a:prstGeom>
          <a:noFill/>
        </p:spPr>
        <p:txBody>
          <a:bodyPr wrap="square" rtlCol="0">
            <a:spAutoFit/>
          </a:bodyPr>
          <a:lstStyle/>
          <a:p>
            <a:pPr algn="ctr"/>
            <a:r>
              <a:rPr lang="en-US" dirty="0"/>
              <a:t>LTG 2: Infrastructure Commission</a:t>
            </a:r>
            <a:endParaRPr lang="en-CH" dirty="0"/>
          </a:p>
        </p:txBody>
      </p:sp>
      <p:graphicFrame>
        <p:nvGraphicFramePr>
          <p:cNvPr id="10" name="Content Placeholder 5">
            <a:extLst>
              <a:ext uri="{FF2B5EF4-FFF2-40B4-BE49-F238E27FC236}">
                <a16:creationId xmlns:a16="http://schemas.microsoft.com/office/drawing/2014/main" id="{3EC751A5-C44C-4523-9C29-1029A666C8AA}"/>
              </a:ext>
            </a:extLst>
          </p:cNvPr>
          <p:cNvGraphicFramePr>
            <a:graphicFrameLocks/>
          </p:cNvGraphicFramePr>
          <p:nvPr>
            <p:extLst>
              <p:ext uri="{D42A27DB-BD31-4B8C-83A1-F6EECF244321}">
                <p14:modId xmlns:p14="http://schemas.microsoft.com/office/powerpoint/2010/main" val="3980863152"/>
              </p:ext>
            </p:extLst>
          </p:nvPr>
        </p:nvGraphicFramePr>
        <p:xfrm>
          <a:off x="6719509" y="3952178"/>
          <a:ext cx="3245230" cy="306240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F6F3EAF8-9693-4BDE-BC4B-0C96751755D1}"/>
              </a:ext>
            </a:extLst>
          </p:cNvPr>
          <p:cNvSpPr txBox="1"/>
          <p:nvPr/>
        </p:nvSpPr>
        <p:spPr>
          <a:xfrm>
            <a:off x="7323450" y="3928487"/>
            <a:ext cx="2004156" cy="369332"/>
          </a:xfrm>
          <a:prstGeom prst="rect">
            <a:avLst/>
          </a:prstGeom>
          <a:noFill/>
        </p:spPr>
        <p:txBody>
          <a:bodyPr wrap="square" rtlCol="0">
            <a:spAutoFit/>
          </a:bodyPr>
          <a:lstStyle/>
          <a:p>
            <a:pPr algn="ctr"/>
            <a:r>
              <a:rPr lang="en-US" dirty="0"/>
              <a:t>Executive Council</a:t>
            </a:r>
            <a:endParaRPr lang="en-CH" dirty="0"/>
          </a:p>
        </p:txBody>
      </p:sp>
      <p:graphicFrame>
        <p:nvGraphicFramePr>
          <p:cNvPr id="14" name="Content Placeholder 5">
            <a:extLst>
              <a:ext uri="{FF2B5EF4-FFF2-40B4-BE49-F238E27FC236}">
                <a16:creationId xmlns:a16="http://schemas.microsoft.com/office/drawing/2014/main" id="{59A209F2-1891-4787-AB7B-64E8F36A21E1}"/>
              </a:ext>
            </a:extLst>
          </p:cNvPr>
          <p:cNvGraphicFramePr>
            <a:graphicFrameLocks/>
          </p:cNvGraphicFramePr>
          <p:nvPr>
            <p:extLst>
              <p:ext uri="{D42A27DB-BD31-4B8C-83A1-F6EECF244321}">
                <p14:modId xmlns:p14="http://schemas.microsoft.com/office/powerpoint/2010/main" val="2135720280"/>
              </p:ext>
            </p:extLst>
          </p:nvPr>
        </p:nvGraphicFramePr>
        <p:xfrm>
          <a:off x="7686968" y="552033"/>
          <a:ext cx="3977224" cy="3867325"/>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41ED234A-F063-4A77-936F-FB9E501A0A24}"/>
              </a:ext>
            </a:extLst>
          </p:cNvPr>
          <p:cNvSpPr txBox="1"/>
          <p:nvPr/>
        </p:nvSpPr>
        <p:spPr>
          <a:xfrm>
            <a:off x="8856685" y="697069"/>
            <a:ext cx="2504082" cy="369332"/>
          </a:xfrm>
          <a:prstGeom prst="rect">
            <a:avLst/>
          </a:prstGeom>
          <a:noFill/>
        </p:spPr>
        <p:txBody>
          <a:bodyPr wrap="square" rtlCol="0">
            <a:spAutoFit/>
          </a:bodyPr>
          <a:lstStyle/>
          <a:p>
            <a:pPr algn="ctr"/>
            <a:r>
              <a:rPr lang="en-US" dirty="0"/>
              <a:t>LTG 3: Research Board</a:t>
            </a:r>
            <a:endParaRPr lang="en-CH" dirty="0"/>
          </a:p>
        </p:txBody>
      </p:sp>
      <p:graphicFrame>
        <p:nvGraphicFramePr>
          <p:cNvPr id="16" name="Content Placeholder 5">
            <a:extLst>
              <a:ext uri="{FF2B5EF4-FFF2-40B4-BE49-F238E27FC236}">
                <a16:creationId xmlns:a16="http://schemas.microsoft.com/office/drawing/2014/main" id="{0218A204-AA0E-4F25-8396-C3AD4E5CBFBA}"/>
              </a:ext>
            </a:extLst>
          </p:cNvPr>
          <p:cNvGraphicFramePr>
            <a:graphicFrameLocks/>
          </p:cNvGraphicFramePr>
          <p:nvPr>
            <p:extLst>
              <p:ext uri="{D42A27DB-BD31-4B8C-83A1-F6EECF244321}">
                <p14:modId xmlns:p14="http://schemas.microsoft.com/office/powerpoint/2010/main" val="2370942833"/>
              </p:ext>
            </p:extLst>
          </p:nvPr>
        </p:nvGraphicFramePr>
        <p:xfrm>
          <a:off x="3007094" y="3952177"/>
          <a:ext cx="3133051" cy="3105995"/>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a:extLst>
              <a:ext uri="{FF2B5EF4-FFF2-40B4-BE49-F238E27FC236}">
                <a16:creationId xmlns:a16="http://schemas.microsoft.com/office/drawing/2014/main" id="{1826B4F2-B374-4AA8-B89C-D862946B0AE5}"/>
              </a:ext>
            </a:extLst>
          </p:cNvPr>
          <p:cNvSpPr txBox="1"/>
          <p:nvPr/>
        </p:nvSpPr>
        <p:spPr>
          <a:xfrm>
            <a:off x="3444546" y="3860368"/>
            <a:ext cx="2226101" cy="369332"/>
          </a:xfrm>
          <a:prstGeom prst="rect">
            <a:avLst/>
          </a:prstGeom>
          <a:noFill/>
        </p:spPr>
        <p:txBody>
          <a:bodyPr wrap="square" rtlCol="0">
            <a:spAutoFit/>
          </a:bodyPr>
          <a:lstStyle/>
          <a:p>
            <a:pPr algn="ctr"/>
            <a:r>
              <a:rPr lang="en-US" dirty="0"/>
              <a:t>Regional associations</a:t>
            </a:r>
            <a:endParaRPr lang="en-CH" dirty="0"/>
          </a:p>
        </p:txBody>
      </p:sp>
      <p:sp>
        <p:nvSpPr>
          <p:cNvPr id="18" name="TextBox 17">
            <a:extLst>
              <a:ext uri="{FF2B5EF4-FFF2-40B4-BE49-F238E27FC236}">
                <a16:creationId xmlns:a16="http://schemas.microsoft.com/office/drawing/2014/main" id="{B1AB5D31-D44C-4D85-83A2-F53B3A76ECA0}"/>
              </a:ext>
            </a:extLst>
          </p:cNvPr>
          <p:cNvSpPr txBox="1"/>
          <p:nvPr/>
        </p:nvSpPr>
        <p:spPr>
          <a:xfrm>
            <a:off x="159489" y="4399722"/>
            <a:ext cx="2736574" cy="2246769"/>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sz="1400" dirty="0"/>
              <a:t>Standard and recommended practices and procedures </a:t>
            </a:r>
          </a:p>
          <a:p>
            <a:pPr marL="285750" indent="-285750">
              <a:buClr>
                <a:schemeClr val="accent2"/>
              </a:buClr>
              <a:buFont typeface="Wingdings" panose="05000000000000000000" pitchFamily="2" charset="2"/>
              <a:buChar char="§"/>
            </a:pPr>
            <a:r>
              <a:rPr lang="en-US" sz="1400" dirty="0"/>
              <a:t>Development of scientific and technical capacity</a:t>
            </a:r>
          </a:p>
          <a:p>
            <a:pPr marL="285750" indent="-285750">
              <a:buClr>
                <a:schemeClr val="accent4"/>
              </a:buClr>
              <a:buFont typeface="Wingdings" panose="05000000000000000000" pitchFamily="2" charset="2"/>
              <a:buChar char="§"/>
            </a:pPr>
            <a:r>
              <a:rPr lang="en-US" sz="1400" dirty="0"/>
              <a:t>Coordination of systems and networks</a:t>
            </a:r>
          </a:p>
          <a:p>
            <a:pPr marL="285750" indent="-285750">
              <a:buClr>
                <a:schemeClr val="accent6"/>
              </a:buClr>
              <a:buFont typeface="Wingdings" panose="05000000000000000000" pitchFamily="2" charset="2"/>
              <a:buChar char="§"/>
            </a:pPr>
            <a:r>
              <a:rPr lang="en-US" sz="1400" dirty="0"/>
              <a:t>Methodological and applied research</a:t>
            </a:r>
          </a:p>
          <a:p>
            <a:pPr marL="285750" indent="-285750">
              <a:buClr>
                <a:schemeClr val="bg2">
                  <a:lumMod val="75000"/>
                </a:schemeClr>
              </a:buClr>
              <a:buFont typeface="Wingdings" panose="05000000000000000000" pitchFamily="2" charset="2"/>
              <a:buChar char="§"/>
            </a:pPr>
            <a:r>
              <a:rPr lang="en-US" sz="1400" dirty="0"/>
              <a:t>Information and public awareness</a:t>
            </a:r>
            <a:endParaRPr lang="en-CH" sz="1400" dirty="0"/>
          </a:p>
        </p:txBody>
      </p:sp>
      <p:sp>
        <p:nvSpPr>
          <p:cNvPr id="3" name="TextBox 2">
            <a:extLst>
              <a:ext uri="{FF2B5EF4-FFF2-40B4-BE49-F238E27FC236}">
                <a16:creationId xmlns:a16="http://schemas.microsoft.com/office/drawing/2014/main" id="{9458B57C-B019-4743-86BE-461B76079E2D}"/>
              </a:ext>
            </a:extLst>
          </p:cNvPr>
          <p:cNvSpPr txBox="1"/>
          <p:nvPr/>
        </p:nvSpPr>
        <p:spPr>
          <a:xfrm>
            <a:off x="6108101" y="4770297"/>
            <a:ext cx="686855" cy="369332"/>
          </a:xfrm>
          <a:prstGeom prst="rect">
            <a:avLst/>
          </a:prstGeom>
          <a:noFill/>
        </p:spPr>
        <p:txBody>
          <a:bodyPr wrap="none" rtlCol="0">
            <a:spAutoFit/>
          </a:bodyPr>
          <a:lstStyle/>
          <a:p>
            <a:r>
              <a:rPr lang="en-US" dirty="0"/>
              <a:t>LTG 4</a:t>
            </a:r>
            <a:endParaRPr lang="en-CH" dirty="0"/>
          </a:p>
        </p:txBody>
      </p:sp>
      <p:sp>
        <p:nvSpPr>
          <p:cNvPr id="20" name="TextBox 19">
            <a:extLst>
              <a:ext uri="{FF2B5EF4-FFF2-40B4-BE49-F238E27FC236}">
                <a16:creationId xmlns:a16="http://schemas.microsoft.com/office/drawing/2014/main" id="{519A9890-FD53-42ED-8FDC-47E65013578E}"/>
              </a:ext>
            </a:extLst>
          </p:cNvPr>
          <p:cNvSpPr txBox="1"/>
          <p:nvPr/>
        </p:nvSpPr>
        <p:spPr>
          <a:xfrm>
            <a:off x="9587595" y="6057440"/>
            <a:ext cx="686855" cy="369332"/>
          </a:xfrm>
          <a:prstGeom prst="rect">
            <a:avLst/>
          </a:prstGeom>
          <a:noFill/>
        </p:spPr>
        <p:txBody>
          <a:bodyPr wrap="none" rtlCol="0">
            <a:spAutoFit/>
          </a:bodyPr>
          <a:lstStyle/>
          <a:p>
            <a:r>
              <a:rPr lang="en-US" dirty="0"/>
              <a:t>LTG 5</a:t>
            </a:r>
            <a:endParaRPr lang="en-CH" dirty="0"/>
          </a:p>
        </p:txBody>
      </p:sp>
    </p:spTree>
    <p:extLst>
      <p:ext uri="{BB962C8B-B14F-4D97-AF65-F5344CB8AC3E}">
        <p14:creationId xmlns:p14="http://schemas.microsoft.com/office/powerpoint/2010/main" val="2574510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AF40-1931-7D3E-BF66-55622E95730E}"/>
              </a:ext>
            </a:extLst>
          </p:cNvPr>
          <p:cNvSpPr>
            <a:spLocks noGrp="1"/>
          </p:cNvSpPr>
          <p:nvPr>
            <p:ph type="title"/>
          </p:nvPr>
        </p:nvSpPr>
        <p:spPr>
          <a:xfrm>
            <a:off x="838200" y="86829"/>
            <a:ext cx="10515600" cy="1325563"/>
          </a:xfrm>
        </p:spPr>
        <p:txBody>
          <a:bodyPr>
            <a:normAutofit fontScale="90000"/>
          </a:bodyPr>
          <a:lstStyle/>
          <a:p>
            <a:r>
              <a:rPr lang="en-US" dirty="0"/>
              <a:t>List of sub-</a:t>
            </a:r>
            <a:r>
              <a:rPr lang="en-US" dirty="0" err="1"/>
              <a:t>programmes</a:t>
            </a:r>
            <a:r>
              <a:rPr lang="en-US" dirty="0"/>
              <a:t>/component systems of the WWW </a:t>
            </a:r>
            <a:r>
              <a:rPr lang="en-US" dirty="0" err="1"/>
              <a:t>programme</a:t>
            </a:r>
            <a:r>
              <a:rPr lang="en-US" dirty="0"/>
              <a:t>, WIGOS, WIS &amp; GDPFS</a:t>
            </a:r>
            <a:endParaRPr lang="en-CH" dirty="0"/>
          </a:p>
        </p:txBody>
      </p:sp>
      <p:sp>
        <p:nvSpPr>
          <p:cNvPr id="3" name="Content Placeholder 2">
            <a:extLst>
              <a:ext uri="{FF2B5EF4-FFF2-40B4-BE49-F238E27FC236}">
                <a16:creationId xmlns:a16="http://schemas.microsoft.com/office/drawing/2014/main" id="{E968BD0F-6137-956D-5325-2EEB2C39B76C}"/>
              </a:ext>
            </a:extLst>
          </p:cNvPr>
          <p:cNvSpPr>
            <a:spLocks noGrp="1"/>
          </p:cNvSpPr>
          <p:nvPr>
            <p:ph sz="half" idx="1"/>
          </p:nvPr>
        </p:nvSpPr>
        <p:spPr>
          <a:xfrm>
            <a:off x="838200" y="1412392"/>
            <a:ext cx="5181600" cy="5445608"/>
          </a:xfrm>
        </p:spPr>
        <p:txBody>
          <a:bodyPr>
            <a:normAutofit fontScale="70000" lnSpcReduction="20000"/>
          </a:bodyPr>
          <a:lstStyle/>
          <a:p>
            <a:pPr>
              <a:lnSpc>
                <a:spcPct val="120000"/>
              </a:lnSpc>
            </a:pPr>
            <a:r>
              <a:rPr lang="en-US" dirty="0"/>
              <a:t>Global Observing System, </a:t>
            </a:r>
            <a:r>
              <a:rPr lang="en-CH" dirty="0"/>
              <a:t>including ocean component as </a:t>
            </a:r>
            <a:r>
              <a:rPr lang="en-CH" dirty="0">
                <a:hlinkClick r:id="rId2">
                  <a:extLst>
                    <a:ext uri="{A12FA001-AC4F-418D-AE19-62706E023703}">
                      <ahyp:hlinkClr xmlns:ahyp="http://schemas.microsoft.com/office/drawing/2018/hyperlinkcolor" val="tx"/>
                    </a:ext>
                  </a:extLst>
                </a:hlinkClick>
              </a:rPr>
              <a:t>Global Ocean Observing System</a:t>
            </a:r>
            <a:r>
              <a:rPr lang="en-CH" dirty="0"/>
              <a:t> (including the </a:t>
            </a:r>
            <a:r>
              <a:rPr lang="en-CH" dirty="0">
                <a:hlinkClick r:id="rId3">
                  <a:extLst>
                    <a:ext uri="{A12FA001-AC4F-418D-AE19-62706E023703}">
                      <ahyp:hlinkClr xmlns:ahyp="http://schemas.microsoft.com/office/drawing/2018/hyperlinkcolor" val="tx"/>
                    </a:ext>
                  </a:extLst>
                </a:hlinkClick>
              </a:rPr>
              <a:t>Voluntary Observing Ship (VOS) scheme</a:t>
            </a:r>
            <a:r>
              <a:rPr lang="en-CH" dirty="0"/>
              <a:t> and the </a:t>
            </a:r>
            <a:r>
              <a:rPr lang="en-CH" dirty="0">
                <a:hlinkClick r:id="rId4">
                  <a:extLst>
                    <a:ext uri="{A12FA001-AC4F-418D-AE19-62706E023703}">
                      <ahyp:hlinkClr xmlns:ahyp="http://schemas.microsoft.com/office/drawing/2018/hyperlinkcolor" val="tx"/>
                    </a:ext>
                  </a:extLst>
                </a:hlinkClick>
              </a:rPr>
              <a:t>Data BUOY Cooperation Panel (DBCP)</a:t>
            </a:r>
            <a:r>
              <a:rPr lang="en-CH" dirty="0"/>
              <a:t>)</a:t>
            </a:r>
            <a:endParaRPr lang="en-US" dirty="0"/>
          </a:p>
          <a:p>
            <a:pPr>
              <a:lnSpc>
                <a:spcPct val="120000"/>
              </a:lnSpc>
            </a:pPr>
            <a:r>
              <a:rPr lang="en-US" dirty="0"/>
              <a:t>Global Telecommunication System</a:t>
            </a:r>
          </a:p>
          <a:p>
            <a:pPr>
              <a:lnSpc>
                <a:spcPct val="120000"/>
              </a:lnSpc>
            </a:pPr>
            <a:r>
              <a:rPr lang="en-US" dirty="0"/>
              <a:t>Global Data-processing and Forecasting System</a:t>
            </a:r>
          </a:p>
          <a:p>
            <a:pPr>
              <a:lnSpc>
                <a:spcPct val="120000"/>
              </a:lnSpc>
            </a:pPr>
            <a:r>
              <a:rPr lang="en-US" dirty="0"/>
              <a:t>WMO Integrated Global Observing System</a:t>
            </a:r>
          </a:p>
          <a:p>
            <a:pPr>
              <a:lnSpc>
                <a:spcPct val="120000"/>
              </a:lnSpc>
            </a:pPr>
            <a:r>
              <a:rPr lang="fr-CH" dirty="0"/>
              <a:t>WMO Information System</a:t>
            </a:r>
          </a:p>
          <a:p>
            <a:pPr>
              <a:lnSpc>
                <a:spcPct val="120000"/>
              </a:lnSpc>
            </a:pPr>
            <a:r>
              <a:rPr lang="en-US" dirty="0"/>
              <a:t>Instruments and Methods of Observation </a:t>
            </a:r>
            <a:r>
              <a:rPr lang="en-US" dirty="0" err="1"/>
              <a:t>Programme</a:t>
            </a:r>
            <a:endParaRPr lang="en-US" dirty="0"/>
          </a:p>
          <a:p>
            <a:pPr>
              <a:lnSpc>
                <a:spcPct val="120000"/>
              </a:lnSpc>
            </a:pPr>
            <a:endParaRPr lang="fr-CH" dirty="0"/>
          </a:p>
        </p:txBody>
      </p:sp>
      <p:sp>
        <p:nvSpPr>
          <p:cNvPr id="4" name="Content Placeholder 3">
            <a:extLst>
              <a:ext uri="{FF2B5EF4-FFF2-40B4-BE49-F238E27FC236}">
                <a16:creationId xmlns:a16="http://schemas.microsoft.com/office/drawing/2014/main" id="{22941E86-2B19-ACD3-7749-32589BA18458}"/>
              </a:ext>
            </a:extLst>
          </p:cNvPr>
          <p:cNvSpPr>
            <a:spLocks noGrp="1"/>
          </p:cNvSpPr>
          <p:nvPr>
            <p:ph sz="half" idx="2"/>
          </p:nvPr>
        </p:nvSpPr>
        <p:spPr>
          <a:xfrm>
            <a:off x="6172200" y="1412392"/>
            <a:ext cx="5181600" cy="5445608"/>
          </a:xfrm>
        </p:spPr>
        <p:txBody>
          <a:bodyPr>
            <a:normAutofit fontScale="70000" lnSpcReduction="20000"/>
          </a:bodyPr>
          <a:lstStyle/>
          <a:p>
            <a:pPr>
              <a:lnSpc>
                <a:spcPct val="120000"/>
              </a:lnSpc>
            </a:pPr>
            <a:r>
              <a:rPr lang="fr-CH" dirty="0"/>
              <a:t>WWW Data Management</a:t>
            </a:r>
          </a:p>
          <a:p>
            <a:pPr>
              <a:lnSpc>
                <a:spcPct val="120000"/>
              </a:lnSpc>
            </a:pPr>
            <a:r>
              <a:rPr lang="fr-CH" dirty="0"/>
              <a:t>WWW System Support Activity, </a:t>
            </a:r>
            <a:r>
              <a:rPr lang="fr-CH" dirty="0" err="1"/>
              <a:t>including</a:t>
            </a:r>
            <a:r>
              <a:rPr lang="fr-CH" dirty="0"/>
              <a:t> the </a:t>
            </a:r>
            <a:r>
              <a:rPr lang="fr-CH" dirty="0" err="1"/>
              <a:t>Operational</a:t>
            </a:r>
            <a:r>
              <a:rPr lang="fr-CH" dirty="0"/>
              <a:t> Information Service</a:t>
            </a:r>
          </a:p>
          <a:p>
            <a:pPr>
              <a:lnSpc>
                <a:spcPct val="120000"/>
              </a:lnSpc>
            </a:pPr>
            <a:r>
              <a:rPr lang="fr-CH" dirty="0"/>
              <a:t>WMO </a:t>
            </a:r>
            <a:r>
              <a:rPr lang="fr-CH" dirty="0" err="1"/>
              <a:t>Antarctic</a:t>
            </a:r>
            <a:r>
              <a:rPr lang="fr-CH" dirty="0"/>
              <a:t> </a:t>
            </a:r>
            <a:r>
              <a:rPr lang="fr-CH" dirty="0" err="1"/>
              <a:t>Activities</a:t>
            </a:r>
            <a:endParaRPr lang="fr-CH" dirty="0"/>
          </a:p>
          <a:p>
            <a:pPr>
              <a:lnSpc>
                <a:spcPct val="120000"/>
              </a:lnSpc>
            </a:pPr>
            <a:r>
              <a:rPr lang="en-US" dirty="0"/>
              <a:t>Emergency Response Activities</a:t>
            </a:r>
          </a:p>
          <a:p>
            <a:pPr>
              <a:lnSpc>
                <a:spcPct val="120000"/>
              </a:lnSpc>
            </a:pPr>
            <a:r>
              <a:rPr lang="fr-CH" dirty="0"/>
              <a:t>Aircraft-</a:t>
            </a:r>
            <a:r>
              <a:rPr lang="fr-CH" dirty="0" err="1"/>
              <a:t>Based</a:t>
            </a:r>
            <a:r>
              <a:rPr lang="fr-CH" dirty="0"/>
              <a:t> Observation programme</a:t>
            </a:r>
          </a:p>
          <a:p>
            <a:pPr>
              <a:lnSpc>
                <a:spcPct val="120000"/>
              </a:lnSpc>
            </a:pPr>
            <a:r>
              <a:rPr lang="fr-CH" dirty="0"/>
              <a:t>AMDAR </a:t>
            </a:r>
            <a:r>
              <a:rPr lang="fr-CH" dirty="0" err="1"/>
              <a:t>Observing</a:t>
            </a:r>
            <a:r>
              <a:rPr lang="fr-CH" dirty="0"/>
              <a:t> System</a:t>
            </a:r>
          </a:p>
          <a:p>
            <a:pPr>
              <a:lnSpc>
                <a:spcPct val="120000"/>
              </a:lnSpc>
            </a:pPr>
            <a:r>
              <a:rPr lang="fr-CH" dirty="0"/>
              <a:t>WMO </a:t>
            </a:r>
            <a:r>
              <a:rPr lang="fr-CH" dirty="0" err="1"/>
              <a:t>Hydrological</a:t>
            </a:r>
            <a:r>
              <a:rPr lang="fr-CH" dirty="0"/>
              <a:t> </a:t>
            </a:r>
            <a:r>
              <a:rPr lang="fr-CH" dirty="0" err="1"/>
              <a:t>Observing</a:t>
            </a:r>
            <a:r>
              <a:rPr lang="fr-CH" dirty="0"/>
              <a:t> System</a:t>
            </a:r>
          </a:p>
          <a:p>
            <a:pPr>
              <a:lnSpc>
                <a:spcPct val="120000"/>
              </a:lnSpc>
            </a:pPr>
            <a:r>
              <a:rPr lang="fr-CH" dirty="0"/>
              <a:t>World </a:t>
            </a:r>
            <a:r>
              <a:rPr lang="fr-CH" dirty="0" err="1"/>
              <a:t>Hydrological</a:t>
            </a:r>
            <a:r>
              <a:rPr lang="fr-CH" dirty="0"/>
              <a:t> Cycle </a:t>
            </a:r>
            <a:r>
              <a:rPr lang="fr-CH" dirty="0" err="1"/>
              <a:t>Observing</a:t>
            </a:r>
            <a:r>
              <a:rPr lang="fr-CH" dirty="0"/>
              <a:t> System</a:t>
            </a:r>
          </a:p>
          <a:p>
            <a:pPr>
              <a:lnSpc>
                <a:spcPct val="120000"/>
              </a:lnSpc>
            </a:pPr>
            <a:r>
              <a:rPr lang="fr-CH" dirty="0"/>
              <a:t>Global </a:t>
            </a:r>
            <a:r>
              <a:rPr lang="fr-CH" dirty="0" err="1"/>
              <a:t>Hydrological</a:t>
            </a:r>
            <a:r>
              <a:rPr lang="fr-CH" dirty="0"/>
              <a:t> </a:t>
            </a:r>
            <a:r>
              <a:rPr lang="fr-CH" dirty="0" err="1"/>
              <a:t>Status</a:t>
            </a:r>
            <a:r>
              <a:rPr lang="fr-CH" dirty="0"/>
              <a:t> and Outlook System</a:t>
            </a:r>
          </a:p>
          <a:p>
            <a:pPr>
              <a:lnSpc>
                <a:spcPct val="120000"/>
              </a:lnSpc>
            </a:pPr>
            <a:r>
              <a:rPr lang="fr-CH" dirty="0"/>
              <a:t>Global </a:t>
            </a:r>
            <a:r>
              <a:rPr lang="fr-CH" dirty="0" err="1"/>
              <a:t>Cryosphere</a:t>
            </a:r>
            <a:r>
              <a:rPr lang="fr-CH" dirty="0"/>
              <a:t> Watch</a:t>
            </a:r>
          </a:p>
          <a:p>
            <a:pPr marL="0" indent="0">
              <a:lnSpc>
                <a:spcPct val="120000"/>
              </a:lnSpc>
              <a:buNone/>
            </a:pPr>
            <a:endParaRPr lang="fr-CH" dirty="0"/>
          </a:p>
          <a:p>
            <a:pPr>
              <a:lnSpc>
                <a:spcPct val="120000"/>
              </a:lnSpc>
            </a:pPr>
            <a:endParaRPr lang="en-CH" dirty="0"/>
          </a:p>
        </p:txBody>
      </p:sp>
    </p:spTree>
    <p:extLst>
      <p:ext uri="{BB962C8B-B14F-4D97-AF65-F5344CB8AC3E}">
        <p14:creationId xmlns:p14="http://schemas.microsoft.com/office/powerpoint/2010/main" val="271203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0C0177-EB40-4DFD-B66F-16E7F873966E}"/>
              </a:ext>
            </a:extLst>
          </p:cNvPr>
          <p:cNvSpPr>
            <a:spLocks noGrp="1"/>
          </p:cNvSpPr>
          <p:nvPr>
            <p:ph type="title"/>
          </p:nvPr>
        </p:nvSpPr>
        <p:spPr/>
        <p:txBody>
          <a:bodyPr/>
          <a:lstStyle/>
          <a:p>
            <a:r>
              <a:rPr lang="en-US" dirty="0"/>
              <a:t>Resolutions and recommendations of past commissions</a:t>
            </a:r>
            <a:endParaRPr lang="en-CH" dirty="0"/>
          </a:p>
        </p:txBody>
      </p:sp>
      <p:sp>
        <p:nvSpPr>
          <p:cNvPr id="5" name="Text Placeholder 4">
            <a:extLst>
              <a:ext uri="{FF2B5EF4-FFF2-40B4-BE49-F238E27FC236}">
                <a16:creationId xmlns:a16="http://schemas.microsoft.com/office/drawing/2014/main" id="{1717CEBA-4BF4-4AB1-80A3-9BA030EDA3A2}"/>
              </a:ext>
            </a:extLst>
          </p:cNvPr>
          <p:cNvSpPr>
            <a:spLocks noGrp="1"/>
          </p:cNvSpPr>
          <p:nvPr>
            <p:ph type="body" idx="1"/>
          </p:nvPr>
        </p:nvSpPr>
        <p:spPr/>
        <p:txBody>
          <a:bodyPr vert="horz" lIns="91440" tIns="45720" rIns="91440" bIns="45720" rtlCol="0" anchor="t">
            <a:normAutofit/>
          </a:bodyPr>
          <a:lstStyle/>
          <a:p>
            <a:r>
              <a:rPr lang="en-US" sz="3200" dirty="0">
                <a:solidFill>
                  <a:schemeClr val="tx1"/>
                </a:solidFill>
              </a:rPr>
              <a:t>Draft Recommendation 9(2)/1 (EC-76) - Declaring the resolution and recommendations of the past commission structure no longer in force</a:t>
            </a:r>
            <a:endParaRPr lang="en-CH" sz="3200" dirty="0">
              <a:solidFill>
                <a:schemeClr val="tx1"/>
              </a:solidFill>
            </a:endParaRPr>
          </a:p>
        </p:txBody>
      </p:sp>
    </p:spTree>
    <p:extLst>
      <p:ext uri="{BB962C8B-B14F-4D97-AF65-F5344CB8AC3E}">
        <p14:creationId xmlns:p14="http://schemas.microsoft.com/office/powerpoint/2010/main" val="220126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8D0B8C-139E-3442-82B3-58D2C64BABBB}"/>
              </a:ext>
            </a:extLst>
          </p:cNvPr>
          <p:cNvPicPr>
            <a:picLocks noChangeAspect="1"/>
          </p:cNvPicPr>
          <p:nvPr/>
        </p:nvPicPr>
        <p:blipFill>
          <a:blip r:embed="rId2"/>
          <a:srcRect/>
          <a:stretch/>
        </p:blipFill>
        <p:spPr>
          <a:xfrm>
            <a:off x="-52035" y="-55050"/>
            <a:ext cx="12280830" cy="6913050"/>
          </a:xfrm>
          <a:prstGeom prst="rect">
            <a:avLst/>
          </a:prstGeom>
        </p:spPr>
      </p:pic>
      <p:sp>
        <p:nvSpPr>
          <p:cNvPr id="7" name="Title 1"/>
          <p:cNvSpPr txBox="1">
            <a:spLocks/>
          </p:cNvSpPr>
          <p:nvPr/>
        </p:nvSpPr>
        <p:spPr>
          <a:xfrm>
            <a:off x="1981199" y="2002371"/>
            <a:ext cx="9191625"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000090"/>
                </a:solidFill>
              </a:rPr>
              <a:t>Thank you</a:t>
            </a:r>
          </a:p>
        </p:txBody>
      </p:sp>
    </p:spTree>
    <p:extLst>
      <p:ext uri="{BB962C8B-B14F-4D97-AF65-F5344CB8AC3E}">
        <p14:creationId xmlns:p14="http://schemas.microsoft.com/office/powerpoint/2010/main" val="331925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0C8F-2C9E-4AEE-B29A-20908B0FA4C1}"/>
              </a:ext>
            </a:extLst>
          </p:cNvPr>
          <p:cNvSpPr>
            <a:spLocks noGrp="1"/>
          </p:cNvSpPr>
          <p:nvPr>
            <p:ph type="title"/>
          </p:nvPr>
        </p:nvSpPr>
        <p:spPr>
          <a:xfrm>
            <a:off x="838199" y="78683"/>
            <a:ext cx="10982899" cy="1011987"/>
          </a:xfrm>
        </p:spPr>
        <p:txBody>
          <a:bodyPr>
            <a:normAutofit/>
          </a:bodyPr>
          <a:lstStyle/>
          <a:p>
            <a:r>
              <a:rPr lang="en-US" spc="-60" dirty="0"/>
              <a:t>Instruments from previous technical commissions</a:t>
            </a:r>
            <a:endParaRPr lang="en-CH" spc="-60" dirty="0"/>
          </a:p>
        </p:txBody>
      </p:sp>
      <p:sp>
        <p:nvSpPr>
          <p:cNvPr id="3" name="Content Placeholder 2">
            <a:extLst>
              <a:ext uri="{FF2B5EF4-FFF2-40B4-BE49-F238E27FC236}">
                <a16:creationId xmlns:a16="http://schemas.microsoft.com/office/drawing/2014/main" id="{077F82EE-B501-4516-84F3-6F7E370AE5C5}"/>
              </a:ext>
            </a:extLst>
          </p:cNvPr>
          <p:cNvSpPr>
            <a:spLocks noGrp="1"/>
          </p:cNvSpPr>
          <p:nvPr>
            <p:ph idx="1"/>
          </p:nvPr>
        </p:nvSpPr>
        <p:spPr>
          <a:xfrm>
            <a:off x="919113" y="969485"/>
            <a:ext cx="10353774" cy="1123720"/>
          </a:xfrm>
        </p:spPr>
        <p:txBody>
          <a:bodyPr>
            <a:normAutofit/>
          </a:bodyPr>
          <a:lstStyle/>
          <a:p>
            <a:pPr marL="0" indent="0">
              <a:buNone/>
            </a:pPr>
            <a:r>
              <a:rPr lang="en-US" sz="1800" b="1" dirty="0"/>
              <a:t>Draft Recommendations 9(1)/1 and 9(2)/1 (EC-76) </a:t>
            </a:r>
            <a:r>
              <a:rPr lang="en-US" sz="1800" dirty="0"/>
              <a:t>recommend Congress to declare the resolutions and recommendations of the technical commissions active during the 17</a:t>
            </a:r>
            <a:r>
              <a:rPr lang="en-US" sz="1800" baseline="30000" dirty="0"/>
              <a:t>th</a:t>
            </a:r>
            <a:r>
              <a:rPr lang="en-US" sz="1800" dirty="0"/>
              <a:t> financial period </a:t>
            </a:r>
            <a:r>
              <a:rPr lang="en-US" sz="1800" b="1" dirty="0"/>
              <a:t>no longer in force </a:t>
            </a:r>
            <a:r>
              <a:rPr lang="en-US" sz="1800" dirty="0"/>
              <a:t>since they have been </a:t>
            </a:r>
            <a:r>
              <a:rPr lang="en-US" sz="1800" b="1" dirty="0"/>
              <a:t>implemented or reflected in the work </a:t>
            </a:r>
            <a:r>
              <a:rPr lang="en-US" sz="1800" b="1" dirty="0" err="1"/>
              <a:t>programmes</a:t>
            </a:r>
            <a:r>
              <a:rPr lang="en-US" sz="1800" b="1" dirty="0"/>
              <a:t> of the present commissions </a:t>
            </a:r>
            <a:br>
              <a:rPr lang="en-US" sz="1800" b="1" dirty="0"/>
            </a:br>
            <a:r>
              <a:rPr lang="en-US" sz="1800" dirty="0"/>
              <a:t>(cf. Resolution 4 (SERCOM-2) and Resolution 1 (INFCOM-2)).</a:t>
            </a:r>
            <a:endParaRPr lang="en-CH" sz="1800" dirty="0"/>
          </a:p>
        </p:txBody>
      </p:sp>
      <p:graphicFrame>
        <p:nvGraphicFramePr>
          <p:cNvPr id="4" name="Content Placeholder 5">
            <a:extLst>
              <a:ext uri="{FF2B5EF4-FFF2-40B4-BE49-F238E27FC236}">
                <a16:creationId xmlns:a16="http://schemas.microsoft.com/office/drawing/2014/main" id="{E4BE46F5-1C44-306D-6704-90AAF677568F}"/>
              </a:ext>
            </a:extLst>
          </p:cNvPr>
          <p:cNvGraphicFramePr>
            <a:graphicFrameLocks/>
          </p:cNvGraphicFramePr>
          <p:nvPr>
            <p:extLst>
              <p:ext uri="{D42A27DB-BD31-4B8C-83A1-F6EECF244321}">
                <p14:modId xmlns:p14="http://schemas.microsoft.com/office/powerpoint/2010/main" val="298472667"/>
              </p:ext>
            </p:extLst>
          </p:nvPr>
        </p:nvGraphicFramePr>
        <p:xfrm>
          <a:off x="919113" y="2093206"/>
          <a:ext cx="10353773" cy="46711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651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0C0177-EB40-4DFD-B66F-16E7F873966E}"/>
              </a:ext>
            </a:extLst>
          </p:cNvPr>
          <p:cNvSpPr>
            <a:spLocks noGrp="1"/>
          </p:cNvSpPr>
          <p:nvPr>
            <p:ph type="title"/>
          </p:nvPr>
        </p:nvSpPr>
        <p:spPr/>
        <p:txBody>
          <a:bodyPr/>
          <a:lstStyle/>
          <a:p>
            <a:r>
              <a:rPr lang="en-US" dirty="0"/>
              <a:t>Review of past resolutions</a:t>
            </a:r>
            <a:endParaRPr lang="en-CH" dirty="0"/>
          </a:p>
        </p:txBody>
      </p:sp>
      <p:sp>
        <p:nvSpPr>
          <p:cNvPr id="5" name="Text Placeholder 4">
            <a:extLst>
              <a:ext uri="{FF2B5EF4-FFF2-40B4-BE49-F238E27FC236}">
                <a16:creationId xmlns:a16="http://schemas.microsoft.com/office/drawing/2014/main" id="{1717CEBA-4BF4-4AB1-80A3-9BA030EDA3A2}"/>
              </a:ext>
            </a:extLst>
          </p:cNvPr>
          <p:cNvSpPr>
            <a:spLocks noGrp="1"/>
          </p:cNvSpPr>
          <p:nvPr>
            <p:ph type="body" idx="1"/>
          </p:nvPr>
        </p:nvSpPr>
        <p:spPr/>
        <p:txBody>
          <a:bodyPr>
            <a:normAutofit/>
          </a:bodyPr>
          <a:lstStyle/>
          <a:p>
            <a:r>
              <a:rPr lang="en-US" sz="3200" dirty="0">
                <a:solidFill>
                  <a:schemeClr val="tx1"/>
                </a:solidFill>
              </a:rPr>
              <a:t>Draft Resolution 9(1)/1 (EC-76) - Review of previous resolutions and decisions of the Executive Council</a:t>
            </a:r>
            <a:endParaRPr lang="en-CH" sz="3200" dirty="0">
              <a:solidFill>
                <a:schemeClr val="tx1"/>
              </a:solidFill>
            </a:endParaRPr>
          </a:p>
        </p:txBody>
      </p:sp>
    </p:spTree>
    <p:extLst>
      <p:ext uri="{BB962C8B-B14F-4D97-AF65-F5344CB8AC3E}">
        <p14:creationId xmlns:p14="http://schemas.microsoft.com/office/powerpoint/2010/main" val="279720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54A1-9EB6-4A0C-AAA6-520F0555D250}"/>
              </a:ext>
            </a:extLst>
          </p:cNvPr>
          <p:cNvSpPr>
            <a:spLocks noGrp="1"/>
          </p:cNvSpPr>
          <p:nvPr>
            <p:ph type="title"/>
          </p:nvPr>
        </p:nvSpPr>
        <p:spPr>
          <a:xfrm>
            <a:off x="112641" y="246417"/>
            <a:ext cx="11966713" cy="1143000"/>
          </a:xfrm>
        </p:spPr>
        <p:txBody>
          <a:bodyPr>
            <a:normAutofit fontScale="90000"/>
          </a:bodyPr>
          <a:lstStyle/>
          <a:p>
            <a:r>
              <a:rPr lang="en-US"/>
              <a:t>Expected evolution of the volume of global instruments in force through EC-76 and Cg-19 (non-RAs)</a:t>
            </a:r>
            <a:endParaRPr lang="en-GB"/>
          </a:p>
        </p:txBody>
      </p:sp>
      <p:graphicFrame>
        <p:nvGraphicFramePr>
          <p:cNvPr id="4" name="Chart 3">
            <a:extLst>
              <a:ext uri="{FF2B5EF4-FFF2-40B4-BE49-F238E27FC236}">
                <a16:creationId xmlns:a16="http://schemas.microsoft.com/office/drawing/2014/main" id="{0768B276-CB41-42CF-8114-7D36D60CA33D}"/>
              </a:ext>
            </a:extLst>
          </p:cNvPr>
          <p:cNvGraphicFramePr>
            <a:graphicFrameLocks/>
          </p:cNvGraphicFramePr>
          <p:nvPr>
            <p:extLst>
              <p:ext uri="{D42A27DB-BD31-4B8C-83A1-F6EECF244321}">
                <p14:modId xmlns:p14="http://schemas.microsoft.com/office/powerpoint/2010/main" val="3361836758"/>
              </p:ext>
            </p:extLst>
          </p:nvPr>
        </p:nvGraphicFramePr>
        <p:xfrm>
          <a:off x="609599" y="1414310"/>
          <a:ext cx="10972799" cy="427625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A1AC066-B6A3-4353-96D2-CC632C57ECDD}"/>
              </a:ext>
            </a:extLst>
          </p:cNvPr>
          <p:cNvSpPr txBox="1"/>
          <p:nvPr/>
        </p:nvSpPr>
        <p:spPr>
          <a:xfrm>
            <a:off x="2828705" y="3564058"/>
            <a:ext cx="225287" cy="261610"/>
          </a:xfrm>
          <a:prstGeom prst="rect">
            <a:avLst/>
          </a:prstGeom>
          <a:noFill/>
        </p:spPr>
        <p:txBody>
          <a:bodyPr wrap="square" rtlCol="0">
            <a:spAutoFit/>
          </a:bodyPr>
          <a:lstStyle/>
          <a:p>
            <a:r>
              <a:rPr lang="en-US" sz="1100" dirty="0">
                <a:solidFill>
                  <a:schemeClr val="bg1"/>
                </a:solidFill>
              </a:rPr>
              <a:t>*</a:t>
            </a:r>
            <a:endParaRPr lang="en-GB" sz="1100" dirty="0">
              <a:solidFill>
                <a:schemeClr val="bg1"/>
              </a:solidFill>
            </a:endParaRPr>
          </a:p>
        </p:txBody>
      </p:sp>
      <p:sp>
        <p:nvSpPr>
          <p:cNvPr id="7" name="TextBox 6">
            <a:extLst>
              <a:ext uri="{FF2B5EF4-FFF2-40B4-BE49-F238E27FC236}">
                <a16:creationId xmlns:a16="http://schemas.microsoft.com/office/drawing/2014/main" id="{89EDC066-A72F-4951-992F-95F787034514}"/>
              </a:ext>
            </a:extLst>
          </p:cNvPr>
          <p:cNvSpPr txBox="1"/>
          <p:nvPr/>
        </p:nvSpPr>
        <p:spPr>
          <a:xfrm>
            <a:off x="2475922" y="3659509"/>
            <a:ext cx="225287" cy="261610"/>
          </a:xfrm>
          <a:prstGeom prst="rect">
            <a:avLst/>
          </a:prstGeom>
          <a:noFill/>
        </p:spPr>
        <p:txBody>
          <a:bodyPr wrap="square" rtlCol="0">
            <a:spAutoFit/>
          </a:bodyPr>
          <a:lstStyle/>
          <a:p>
            <a:r>
              <a:rPr lang="en-US" sz="1050">
                <a:solidFill>
                  <a:schemeClr val="bg1"/>
                </a:solidFill>
              </a:rPr>
              <a:t>~</a:t>
            </a:r>
            <a:endParaRPr lang="en-GB" sz="1050">
              <a:solidFill>
                <a:schemeClr val="bg1"/>
              </a:solidFill>
            </a:endParaRPr>
          </a:p>
        </p:txBody>
      </p:sp>
      <p:sp>
        <p:nvSpPr>
          <p:cNvPr id="8" name="TextBox 7">
            <a:extLst>
              <a:ext uri="{FF2B5EF4-FFF2-40B4-BE49-F238E27FC236}">
                <a16:creationId xmlns:a16="http://schemas.microsoft.com/office/drawing/2014/main" id="{57B3FC59-4733-4A04-BE12-8BCF413C6701}"/>
              </a:ext>
            </a:extLst>
          </p:cNvPr>
          <p:cNvSpPr txBox="1"/>
          <p:nvPr/>
        </p:nvSpPr>
        <p:spPr>
          <a:xfrm>
            <a:off x="420867" y="5715460"/>
            <a:ext cx="11350259" cy="646331"/>
          </a:xfrm>
          <a:prstGeom prst="rect">
            <a:avLst/>
          </a:prstGeom>
          <a:noFill/>
        </p:spPr>
        <p:txBody>
          <a:bodyPr wrap="square" lIns="91440" tIns="45720" rIns="91440" bIns="45720" rtlCol="0" anchor="t">
            <a:spAutoFit/>
          </a:bodyPr>
          <a:lstStyle/>
          <a:p>
            <a:r>
              <a:rPr lang="en-US" dirty="0"/>
              <a:t>EC-76 is expected to see the </a:t>
            </a:r>
            <a:r>
              <a:rPr lang="en-US" b="1" dirty="0"/>
              <a:t>closure or consolidation of 34 previous EC instruments </a:t>
            </a:r>
            <a:r>
              <a:rPr lang="en-US" dirty="0"/>
              <a:t>and is expected to </a:t>
            </a:r>
            <a:r>
              <a:rPr lang="en-US" b="1" dirty="0"/>
              <a:t>adopt 82 new resolutions, decisions and recommendations</a:t>
            </a:r>
            <a:r>
              <a:rPr lang="en-US" dirty="0"/>
              <a:t> (incl. 44 recommendations from TCs, of which 33 without debate).</a:t>
            </a:r>
          </a:p>
        </p:txBody>
      </p:sp>
      <p:sp>
        <p:nvSpPr>
          <p:cNvPr id="3" name="TextBox 2">
            <a:extLst>
              <a:ext uri="{FF2B5EF4-FFF2-40B4-BE49-F238E27FC236}">
                <a16:creationId xmlns:a16="http://schemas.microsoft.com/office/drawing/2014/main" id="{313AB314-B79A-5E04-84F9-546430B76578}"/>
              </a:ext>
            </a:extLst>
          </p:cNvPr>
          <p:cNvSpPr txBox="1"/>
          <p:nvPr/>
        </p:nvSpPr>
        <p:spPr>
          <a:xfrm>
            <a:off x="901148" y="6386683"/>
            <a:ext cx="10681250" cy="338554"/>
          </a:xfrm>
          <a:prstGeom prst="rect">
            <a:avLst/>
          </a:prstGeom>
          <a:noFill/>
        </p:spPr>
        <p:txBody>
          <a:bodyPr wrap="square" rtlCol="0">
            <a:spAutoFit/>
          </a:bodyPr>
          <a:lstStyle/>
          <a:p>
            <a:pPr algn="r"/>
            <a:r>
              <a:rPr lang="en-US" sz="1600" i="1"/>
              <a:t>*based on an estimation that Cg-19 will adopt 47 resolutions, per the current documentation plan.  </a:t>
            </a:r>
            <a:endParaRPr lang="en-GB" sz="1600" i="1"/>
          </a:p>
        </p:txBody>
      </p:sp>
    </p:spTree>
    <p:extLst>
      <p:ext uri="{BB962C8B-B14F-4D97-AF65-F5344CB8AC3E}">
        <p14:creationId xmlns:p14="http://schemas.microsoft.com/office/powerpoint/2010/main" val="234512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54A1-9EB6-4A0C-AAA6-520F0555D250}"/>
              </a:ext>
            </a:extLst>
          </p:cNvPr>
          <p:cNvSpPr>
            <a:spLocks noGrp="1"/>
          </p:cNvSpPr>
          <p:nvPr>
            <p:ph type="title"/>
          </p:nvPr>
        </p:nvSpPr>
        <p:spPr>
          <a:xfrm>
            <a:off x="112643" y="308479"/>
            <a:ext cx="11966713" cy="1143000"/>
          </a:xfrm>
        </p:spPr>
        <p:txBody>
          <a:bodyPr>
            <a:normAutofit fontScale="90000"/>
          </a:bodyPr>
          <a:lstStyle/>
          <a:p>
            <a:r>
              <a:rPr lang="en-US" dirty="0"/>
              <a:t>Expected volume of all instruments in force after Cg-19</a:t>
            </a:r>
            <a:endParaRPr lang="en-GB" dirty="0"/>
          </a:p>
        </p:txBody>
      </p:sp>
      <p:sp>
        <p:nvSpPr>
          <p:cNvPr id="5" name="TextBox 4">
            <a:extLst>
              <a:ext uri="{FF2B5EF4-FFF2-40B4-BE49-F238E27FC236}">
                <a16:creationId xmlns:a16="http://schemas.microsoft.com/office/drawing/2014/main" id="{5A1AC066-B6A3-4353-96D2-CC632C57ECDD}"/>
              </a:ext>
            </a:extLst>
          </p:cNvPr>
          <p:cNvSpPr txBox="1"/>
          <p:nvPr/>
        </p:nvSpPr>
        <p:spPr>
          <a:xfrm>
            <a:off x="3750365" y="3423834"/>
            <a:ext cx="225287" cy="261610"/>
          </a:xfrm>
          <a:prstGeom prst="rect">
            <a:avLst/>
          </a:prstGeom>
          <a:noFill/>
        </p:spPr>
        <p:txBody>
          <a:bodyPr wrap="square" rtlCol="0">
            <a:spAutoFit/>
          </a:bodyPr>
          <a:lstStyle/>
          <a:p>
            <a:r>
              <a:rPr lang="en-US" sz="1100">
                <a:solidFill>
                  <a:schemeClr val="bg1"/>
                </a:solidFill>
              </a:rPr>
              <a:t>*</a:t>
            </a:r>
            <a:endParaRPr lang="en-GB" sz="1100">
              <a:solidFill>
                <a:schemeClr val="bg1"/>
              </a:solidFill>
            </a:endParaRPr>
          </a:p>
        </p:txBody>
      </p:sp>
      <p:sp>
        <p:nvSpPr>
          <p:cNvPr id="6" name="TextBox 5">
            <a:extLst>
              <a:ext uri="{FF2B5EF4-FFF2-40B4-BE49-F238E27FC236}">
                <a16:creationId xmlns:a16="http://schemas.microsoft.com/office/drawing/2014/main" id="{849742D5-10E7-47A1-8E28-66A9E1FF0A44}"/>
              </a:ext>
            </a:extLst>
          </p:cNvPr>
          <p:cNvSpPr txBox="1"/>
          <p:nvPr/>
        </p:nvSpPr>
        <p:spPr>
          <a:xfrm>
            <a:off x="901148" y="6386683"/>
            <a:ext cx="10681250" cy="338554"/>
          </a:xfrm>
          <a:prstGeom prst="rect">
            <a:avLst/>
          </a:prstGeom>
          <a:noFill/>
        </p:spPr>
        <p:txBody>
          <a:bodyPr wrap="square" rtlCol="0">
            <a:spAutoFit/>
          </a:bodyPr>
          <a:lstStyle/>
          <a:p>
            <a:pPr algn="r"/>
            <a:r>
              <a:rPr lang="en-US" sz="1600" i="1"/>
              <a:t>*based on an estimation that Cg-19 will adopt 47 resolutions, per the current documentation plan.  </a:t>
            </a:r>
            <a:endParaRPr lang="en-GB" sz="1600" i="1"/>
          </a:p>
        </p:txBody>
      </p:sp>
      <p:sp>
        <p:nvSpPr>
          <p:cNvPr id="7" name="TextBox 6">
            <a:extLst>
              <a:ext uri="{FF2B5EF4-FFF2-40B4-BE49-F238E27FC236}">
                <a16:creationId xmlns:a16="http://schemas.microsoft.com/office/drawing/2014/main" id="{89EDC066-A72F-4951-992F-95F787034514}"/>
              </a:ext>
            </a:extLst>
          </p:cNvPr>
          <p:cNvSpPr txBox="1"/>
          <p:nvPr/>
        </p:nvSpPr>
        <p:spPr>
          <a:xfrm>
            <a:off x="3465443" y="3481856"/>
            <a:ext cx="225287" cy="261610"/>
          </a:xfrm>
          <a:prstGeom prst="rect">
            <a:avLst/>
          </a:prstGeom>
          <a:noFill/>
        </p:spPr>
        <p:txBody>
          <a:bodyPr wrap="square" rtlCol="0">
            <a:spAutoFit/>
          </a:bodyPr>
          <a:lstStyle/>
          <a:p>
            <a:r>
              <a:rPr lang="en-US" sz="1050">
                <a:solidFill>
                  <a:schemeClr val="bg1"/>
                </a:solidFill>
              </a:rPr>
              <a:t>~</a:t>
            </a:r>
            <a:endParaRPr lang="en-GB" sz="1050">
              <a:solidFill>
                <a:schemeClr val="bg1"/>
              </a:solidFill>
            </a:endParaRPr>
          </a:p>
        </p:txBody>
      </p:sp>
      <p:sp>
        <p:nvSpPr>
          <p:cNvPr id="8" name="TextBox 7">
            <a:extLst>
              <a:ext uri="{FF2B5EF4-FFF2-40B4-BE49-F238E27FC236}">
                <a16:creationId xmlns:a16="http://schemas.microsoft.com/office/drawing/2014/main" id="{57B3FC59-4733-4A04-BE12-8BCF413C6701}"/>
              </a:ext>
            </a:extLst>
          </p:cNvPr>
          <p:cNvSpPr txBox="1"/>
          <p:nvPr/>
        </p:nvSpPr>
        <p:spPr>
          <a:xfrm>
            <a:off x="420869" y="4621555"/>
            <a:ext cx="11350259" cy="1754326"/>
          </a:xfrm>
          <a:prstGeom prst="rect">
            <a:avLst/>
          </a:prstGeom>
          <a:noFill/>
        </p:spPr>
        <p:txBody>
          <a:bodyPr wrap="square" lIns="91440" tIns="45720" rIns="91440" bIns="45720" rtlCol="0" anchor="t">
            <a:spAutoFit/>
          </a:bodyPr>
          <a:lstStyle/>
          <a:p>
            <a:r>
              <a:rPr lang="en-US" dirty="0"/>
              <a:t>With the expected closure/consolidation of 38 EC and 121 Cg previous decisions and resolutions, and the further adoption of 20 EC and 12 TCs recommendations, an estimate of around </a:t>
            </a:r>
            <a:r>
              <a:rPr lang="en-US" b="1" dirty="0"/>
              <a:t>349</a:t>
            </a:r>
            <a:r>
              <a:rPr lang="en-US" dirty="0"/>
              <a:t>* global instruments will be in force from Cg, EC and TCs after Cg-19, which would represent a</a:t>
            </a:r>
            <a:r>
              <a:rPr lang="en-US" b="1" dirty="0"/>
              <a:t> 30% reduction from 499 instruments before EC-76</a:t>
            </a:r>
            <a:r>
              <a:rPr lang="en-US" dirty="0"/>
              <a:t>.</a:t>
            </a:r>
          </a:p>
          <a:p>
            <a:endParaRPr lang="en-US" dirty="0"/>
          </a:p>
          <a:p>
            <a:r>
              <a:rPr lang="en-US" dirty="0"/>
              <a:t>With the addition of the 217 instruments of the regional associations, this will bring the total number of instruments in force to </a:t>
            </a:r>
            <a:r>
              <a:rPr lang="en-US" b="1" dirty="0"/>
              <a:t>566*</a:t>
            </a:r>
            <a:r>
              <a:rPr lang="en-US" dirty="0"/>
              <a:t> (-21% from 716 before EC-76).</a:t>
            </a:r>
            <a:endParaRPr lang="en-GB" dirty="0"/>
          </a:p>
        </p:txBody>
      </p:sp>
      <p:graphicFrame>
        <p:nvGraphicFramePr>
          <p:cNvPr id="3" name="Chart 2">
            <a:extLst>
              <a:ext uri="{FF2B5EF4-FFF2-40B4-BE49-F238E27FC236}">
                <a16:creationId xmlns:a16="http://schemas.microsoft.com/office/drawing/2014/main" id="{D2712B30-B658-8241-9173-D21BE55FCDE7}"/>
              </a:ext>
            </a:extLst>
          </p:cNvPr>
          <p:cNvGraphicFramePr>
            <a:graphicFrameLocks/>
          </p:cNvGraphicFramePr>
          <p:nvPr>
            <p:extLst>
              <p:ext uri="{D42A27DB-BD31-4B8C-83A1-F6EECF244321}">
                <p14:modId xmlns:p14="http://schemas.microsoft.com/office/powerpoint/2010/main" val="2827418059"/>
              </p:ext>
            </p:extLst>
          </p:nvPr>
        </p:nvGraphicFramePr>
        <p:xfrm>
          <a:off x="648586" y="1189822"/>
          <a:ext cx="10632558" cy="34317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764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28EE84-FFB2-D76B-5850-734447DD9D7D}"/>
              </a:ext>
            </a:extLst>
          </p:cNvPr>
          <p:cNvSpPr>
            <a:spLocks noGrp="1"/>
          </p:cNvSpPr>
          <p:nvPr>
            <p:ph type="title"/>
          </p:nvPr>
        </p:nvSpPr>
        <p:spPr>
          <a:xfrm>
            <a:off x="838200" y="210381"/>
            <a:ext cx="10515600" cy="1325563"/>
          </a:xfrm>
        </p:spPr>
        <p:txBody>
          <a:bodyPr>
            <a:normAutofit/>
          </a:bodyPr>
          <a:lstStyle/>
          <a:p>
            <a:r>
              <a:rPr lang="en-US" sz="3600" dirty="0"/>
              <a:t>Recent sessions of executive councils of specialized agencies: duration and decisions adopted</a:t>
            </a:r>
          </a:p>
        </p:txBody>
      </p:sp>
      <p:graphicFrame>
        <p:nvGraphicFramePr>
          <p:cNvPr id="6" name="Segnaposto contenuto 5">
            <a:extLst>
              <a:ext uri="{FF2B5EF4-FFF2-40B4-BE49-F238E27FC236}">
                <a16:creationId xmlns:a16="http://schemas.microsoft.com/office/drawing/2014/main" id="{6B3311D0-2F24-71B9-85BE-C858D8D98970}"/>
              </a:ext>
            </a:extLst>
          </p:cNvPr>
          <p:cNvGraphicFramePr>
            <a:graphicFrameLocks noGrp="1"/>
          </p:cNvGraphicFramePr>
          <p:nvPr>
            <p:ph idx="1"/>
            <p:extLst>
              <p:ext uri="{D42A27DB-BD31-4B8C-83A1-F6EECF244321}">
                <p14:modId xmlns:p14="http://schemas.microsoft.com/office/powerpoint/2010/main" val="2251563863"/>
              </p:ext>
            </p:extLst>
          </p:nvPr>
        </p:nvGraphicFramePr>
        <p:xfrm>
          <a:off x="838200" y="1535944"/>
          <a:ext cx="10515600" cy="4963330"/>
        </p:xfrm>
        <a:graphic>
          <a:graphicData uri="http://schemas.openxmlformats.org/drawingml/2006/chart">
            <c:chart xmlns:c="http://schemas.openxmlformats.org/drawingml/2006/chart" xmlns:r="http://schemas.openxmlformats.org/officeDocument/2006/relationships" r:id="rId2"/>
          </a:graphicData>
        </a:graphic>
      </p:graphicFrame>
      <p:sp>
        <p:nvSpPr>
          <p:cNvPr id="7" name="CasellaDiTesto 6">
            <a:extLst>
              <a:ext uri="{FF2B5EF4-FFF2-40B4-BE49-F238E27FC236}">
                <a16:creationId xmlns:a16="http://schemas.microsoft.com/office/drawing/2014/main" id="{F0CE9679-E190-51AD-1160-F1CE06AA835C}"/>
              </a:ext>
            </a:extLst>
          </p:cNvPr>
          <p:cNvSpPr txBox="1"/>
          <p:nvPr/>
        </p:nvSpPr>
        <p:spPr>
          <a:xfrm>
            <a:off x="9870245" y="6026970"/>
            <a:ext cx="1661160" cy="523220"/>
          </a:xfrm>
          <a:prstGeom prst="rect">
            <a:avLst/>
          </a:prstGeom>
          <a:noFill/>
        </p:spPr>
        <p:txBody>
          <a:bodyPr wrap="square" rtlCol="0">
            <a:spAutoFit/>
          </a:bodyPr>
          <a:lstStyle/>
          <a:p>
            <a:pPr algn="ctr"/>
            <a:r>
              <a:rPr lang="en-US" sz="1400" dirty="0"/>
              <a:t>33 = 40% </a:t>
            </a:r>
            <a:br>
              <a:rPr lang="en-US" sz="1400" dirty="0"/>
            </a:br>
            <a:r>
              <a:rPr lang="en-US" sz="1400" dirty="0"/>
              <a:t>without debate</a:t>
            </a:r>
          </a:p>
        </p:txBody>
      </p:sp>
      <p:sp>
        <p:nvSpPr>
          <p:cNvPr id="8" name="CasellaDiTesto 7">
            <a:extLst>
              <a:ext uri="{FF2B5EF4-FFF2-40B4-BE49-F238E27FC236}">
                <a16:creationId xmlns:a16="http://schemas.microsoft.com/office/drawing/2014/main" id="{41F101FD-2EA9-419D-FD95-29EC13D03953}"/>
              </a:ext>
            </a:extLst>
          </p:cNvPr>
          <p:cNvSpPr txBox="1"/>
          <p:nvPr/>
        </p:nvSpPr>
        <p:spPr>
          <a:xfrm>
            <a:off x="1491175" y="6134692"/>
            <a:ext cx="3165231" cy="307777"/>
          </a:xfrm>
          <a:prstGeom prst="rect">
            <a:avLst/>
          </a:prstGeom>
          <a:noFill/>
        </p:spPr>
        <p:txBody>
          <a:bodyPr wrap="square" rtlCol="0">
            <a:spAutoFit/>
          </a:bodyPr>
          <a:lstStyle/>
          <a:p>
            <a:pPr algn="ctr"/>
            <a:r>
              <a:rPr lang="en-US" sz="1400" dirty="0"/>
              <a:t>As derived from summary reports</a:t>
            </a:r>
          </a:p>
        </p:txBody>
      </p:sp>
    </p:spTree>
    <p:extLst>
      <p:ext uri="{BB962C8B-B14F-4D97-AF65-F5344CB8AC3E}">
        <p14:creationId xmlns:p14="http://schemas.microsoft.com/office/powerpoint/2010/main" val="14537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C8914-5B21-4817-B4D4-D263FD712C60}"/>
              </a:ext>
            </a:extLst>
          </p:cNvPr>
          <p:cNvSpPr>
            <a:spLocks noGrp="1"/>
          </p:cNvSpPr>
          <p:nvPr>
            <p:ph type="title"/>
          </p:nvPr>
        </p:nvSpPr>
        <p:spPr/>
        <p:txBody>
          <a:bodyPr>
            <a:normAutofit/>
          </a:bodyPr>
          <a:lstStyle/>
          <a:p>
            <a:r>
              <a:rPr lang="en-US" dirty="0"/>
              <a:t>Guidelines for Resolutions, Decisions </a:t>
            </a:r>
            <a:br>
              <a:rPr lang="en-US" dirty="0"/>
            </a:br>
            <a:r>
              <a:rPr lang="en-US" dirty="0"/>
              <a:t>and Recommendations</a:t>
            </a:r>
            <a:endParaRPr lang="en-CH" dirty="0"/>
          </a:p>
        </p:txBody>
      </p:sp>
      <p:sp>
        <p:nvSpPr>
          <p:cNvPr id="4" name="Text Placeholder 3">
            <a:extLst>
              <a:ext uri="{FF2B5EF4-FFF2-40B4-BE49-F238E27FC236}">
                <a16:creationId xmlns:a16="http://schemas.microsoft.com/office/drawing/2014/main" id="{803862CB-DB14-486C-8621-94CBF8AE42D8}"/>
              </a:ext>
            </a:extLst>
          </p:cNvPr>
          <p:cNvSpPr>
            <a:spLocks noGrp="1"/>
          </p:cNvSpPr>
          <p:nvPr>
            <p:ph type="body" idx="1"/>
          </p:nvPr>
        </p:nvSpPr>
        <p:spPr/>
        <p:txBody>
          <a:bodyPr/>
          <a:lstStyle/>
          <a:p>
            <a:r>
              <a:rPr lang="en-US" dirty="0"/>
              <a:t>Step-by-Step Guidelines</a:t>
            </a:r>
            <a:endParaRPr lang="en-CH" dirty="0"/>
          </a:p>
        </p:txBody>
      </p:sp>
      <p:sp>
        <p:nvSpPr>
          <p:cNvPr id="5" name="Content Placeholder 4">
            <a:extLst>
              <a:ext uri="{FF2B5EF4-FFF2-40B4-BE49-F238E27FC236}">
                <a16:creationId xmlns:a16="http://schemas.microsoft.com/office/drawing/2014/main" id="{BBF76761-AC66-4F4F-AF9C-7344B3F01A46}"/>
              </a:ext>
            </a:extLst>
          </p:cNvPr>
          <p:cNvSpPr>
            <a:spLocks noGrp="1"/>
          </p:cNvSpPr>
          <p:nvPr>
            <p:ph sz="half" idx="2"/>
          </p:nvPr>
        </p:nvSpPr>
        <p:spPr/>
        <p:txBody>
          <a:bodyPr>
            <a:normAutofit fontScale="85000" lnSpcReduction="20000"/>
          </a:bodyPr>
          <a:lstStyle/>
          <a:p>
            <a:pPr marL="457200" indent="-457200">
              <a:buFont typeface="+mj-lt"/>
              <a:buAutoNum type="arabicPeriod"/>
            </a:pPr>
            <a:r>
              <a:rPr lang="en-US" dirty="0"/>
              <a:t>Definitions</a:t>
            </a:r>
          </a:p>
          <a:p>
            <a:pPr marL="457200" indent="-457200">
              <a:buFont typeface="+mj-lt"/>
              <a:buAutoNum type="arabicPeriod"/>
            </a:pPr>
            <a:r>
              <a:rPr lang="en-US" dirty="0"/>
              <a:t>When should Resolutions, Decisions and Recommendations be used</a:t>
            </a:r>
          </a:p>
          <a:p>
            <a:pPr marL="457200" indent="-457200">
              <a:buFont typeface="+mj-lt"/>
              <a:buAutoNum type="arabicPeriod"/>
            </a:pPr>
            <a:r>
              <a:rPr lang="en-US" dirty="0"/>
              <a:t>Who can prepare Resolutions, Decisions and Recommendations </a:t>
            </a:r>
          </a:p>
          <a:p>
            <a:pPr marL="457200" indent="-457200">
              <a:buFont typeface="+mj-lt"/>
              <a:buAutoNum type="arabicPeriod"/>
            </a:pPr>
            <a:r>
              <a:rPr lang="en-US" dirty="0"/>
              <a:t>How to draft </a:t>
            </a:r>
          </a:p>
          <a:p>
            <a:pPr marL="457200" indent="-457200">
              <a:buFont typeface="+mj-lt"/>
              <a:buAutoNum type="arabicPeriod"/>
            </a:pPr>
            <a:r>
              <a:rPr lang="en-US" dirty="0"/>
              <a:t>Submission</a:t>
            </a:r>
          </a:p>
          <a:p>
            <a:pPr marL="457200" indent="-457200">
              <a:buFont typeface="+mj-lt"/>
              <a:buAutoNum type="arabicPeriod"/>
            </a:pPr>
            <a:r>
              <a:rPr lang="en-US" dirty="0"/>
              <a:t>Consideration and adoption</a:t>
            </a:r>
          </a:p>
          <a:p>
            <a:pPr marL="457200" indent="-457200">
              <a:buFont typeface="+mj-lt"/>
              <a:buAutoNum type="arabicPeriod"/>
            </a:pPr>
            <a:r>
              <a:rPr lang="en-US" dirty="0"/>
              <a:t>Implementation and reporting</a:t>
            </a:r>
          </a:p>
          <a:p>
            <a:pPr marL="457200" indent="-457200">
              <a:buFont typeface="+mj-lt"/>
              <a:buAutoNum type="arabicPeriod"/>
            </a:pPr>
            <a:r>
              <a:rPr lang="en-US" dirty="0"/>
              <a:t>Review</a:t>
            </a:r>
            <a:endParaRPr lang="en-CH" dirty="0"/>
          </a:p>
        </p:txBody>
      </p:sp>
      <p:sp>
        <p:nvSpPr>
          <p:cNvPr id="6" name="Text Placeholder 5">
            <a:extLst>
              <a:ext uri="{FF2B5EF4-FFF2-40B4-BE49-F238E27FC236}">
                <a16:creationId xmlns:a16="http://schemas.microsoft.com/office/drawing/2014/main" id="{3677F2DD-3681-420E-BDC7-A6F3A3F2E467}"/>
              </a:ext>
            </a:extLst>
          </p:cNvPr>
          <p:cNvSpPr>
            <a:spLocks noGrp="1"/>
          </p:cNvSpPr>
          <p:nvPr>
            <p:ph type="body" sz="quarter" idx="3"/>
          </p:nvPr>
        </p:nvSpPr>
        <p:spPr/>
        <p:txBody>
          <a:bodyPr/>
          <a:lstStyle/>
          <a:p>
            <a:r>
              <a:rPr lang="en-US" dirty="0"/>
              <a:t>Annexes</a:t>
            </a:r>
            <a:endParaRPr lang="en-CH" dirty="0"/>
          </a:p>
        </p:txBody>
      </p:sp>
      <p:sp>
        <p:nvSpPr>
          <p:cNvPr id="7" name="Content Placeholder 6">
            <a:extLst>
              <a:ext uri="{FF2B5EF4-FFF2-40B4-BE49-F238E27FC236}">
                <a16:creationId xmlns:a16="http://schemas.microsoft.com/office/drawing/2014/main" id="{E44ABA63-0584-4A98-B8E3-1EE4EA34D1EB}"/>
              </a:ext>
            </a:extLst>
          </p:cNvPr>
          <p:cNvSpPr>
            <a:spLocks noGrp="1"/>
          </p:cNvSpPr>
          <p:nvPr>
            <p:ph sz="quarter" idx="4"/>
          </p:nvPr>
        </p:nvSpPr>
        <p:spPr/>
        <p:txBody>
          <a:bodyPr>
            <a:normAutofit fontScale="85000" lnSpcReduction="20000"/>
          </a:bodyPr>
          <a:lstStyle/>
          <a:p>
            <a:pPr marL="457200" indent="-457200">
              <a:buFont typeface="+mj-lt"/>
              <a:buAutoNum type="alphaUcPeriod"/>
            </a:pPr>
            <a:r>
              <a:rPr lang="en-US" dirty="0"/>
              <a:t>Reference sources (regulations)</a:t>
            </a:r>
          </a:p>
          <a:p>
            <a:pPr marL="457200" indent="-457200">
              <a:buFont typeface="+mj-lt"/>
              <a:buAutoNum type="alphaUcPeriod"/>
            </a:pPr>
            <a:r>
              <a:rPr lang="en-US" dirty="0"/>
              <a:t>Flowcharts of key processes</a:t>
            </a:r>
          </a:p>
          <a:p>
            <a:pPr marL="457200" indent="-457200">
              <a:buFont typeface="+mj-lt"/>
              <a:buAutoNum type="alphaUcPeriod"/>
            </a:pPr>
            <a:endParaRPr lang="en-US" dirty="0"/>
          </a:p>
          <a:p>
            <a:pPr marL="0" indent="0">
              <a:buNone/>
            </a:pPr>
            <a:endParaRPr lang="en-CH" dirty="0"/>
          </a:p>
        </p:txBody>
      </p:sp>
      <p:sp>
        <p:nvSpPr>
          <p:cNvPr id="3" name="TextBox 2">
            <a:extLst>
              <a:ext uri="{FF2B5EF4-FFF2-40B4-BE49-F238E27FC236}">
                <a16:creationId xmlns:a16="http://schemas.microsoft.com/office/drawing/2014/main" id="{70BC247C-E2E9-489D-B8AB-EAE066678B1C}"/>
              </a:ext>
            </a:extLst>
          </p:cNvPr>
          <p:cNvSpPr txBox="1"/>
          <p:nvPr/>
        </p:nvSpPr>
        <p:spPr>
          <a:xfrm>
            <a:off x="6193368" y="3429000"/>
            <a:ext cx="5097484" cy="2554545"/>
          </a:xfrm>
          <a:prstGeom prst="rect">
            <a:avLst/>
          </a:prstGeom>
          <a:solidFill>
            <a:schemeClr val="accent1">
              <a:lumMod val="20000"/>
              <a:lumOff val="80000"/>
            </a:schemeClr>
          </a:solidFill>
          <a:ln>
            <a:solidFill>
              <a:schemeClr val="bg1"/>
            </a:solidFill>
          </a:ln>
        </p:spPr>
        <p:txBody>
          <a:bodyPr wrap="square" lIns="91440" tIns="45720" rIns="91440" bIns="45720" rtlCol="0" anchor="t">
            <a:spAutoFit/>
          </a:bodyPr>
          <a:lstStyle/>
          <a:p>
            <a:pPr algn="ctr"/>
            <a:r>
              <a:rPr lang="en-US" sz="2000" b="1" dirty="0">
                <a:solidFill>
                  <a:schemeClr val="tx1">
                    <a:lumMod val="95000"/>
                    <a:lumOff val="5000"/>
                  </a:schemeClr>
                </a:solidFill>
              </a:rPr>
              <a:t>Approach</a:t>
            </a:r>
            <a:endParaRPr lang="en-US" sz="2000">
              <a:solidFill>
                <a:schemeClr val="tx1">
                  <a:lumMod val="95000"/>
                  <a:lumOff val="5000"/>
                </a:schemeClr>
              </a:solidFill>
              <a:cs typeface="Calibri" panose="020F0502020204030204"/>
            </a:endParaRPr>
          </a:p>
          <a:p>
            <a:pPr marL="285750" indent="-285750">
              <a:buFont typeface="Arial" panose="020B0604020202020204" pitchFamily="34" charset="0"/>
              <a:buChar char="•"/>
            </a:pPr>
            <a:r>
              <a:rPr lang="en-US" sz="2000" dirty="0">
                <a:solidFill>
                  <a:schemeClr val="tx1">
                    <a:lumMod val="95000"/>
                    <a:lumOff val="5000"/>
                  </a:schemeClr>
                </a:solidFill>
              </a:rPr>
              <a:t>Compiling current regulations and established practices</a:t>
            </a:r>
            <a:endParaRPr lang="en-US" sz="2000" dirty="0">
              <a:solidFill>
                <a:schemeClr val="tx1">
                  <a:lumMod val="95000"/>
                  <a:lumOff val="5000"/>
                </a:schemeClr>
              </a:solidFill>
              <a:cs typeface="Calibri"/>
            </a:endParaRPr>
          </a:p>
          <a:p>
            <a:pPr marL="285750" indent="-285750">
              <a:buFont typeface="Arial" panose="020B0604020202020204" pitchFamily="34" charset="0"/>
              <a:buChar char="•"/>
            </a:pPr>
            <a:r>
              <a:rPr lang="en-US" sz="2000" dirty="0">
                <a:solidFill>
                  <a:schemeClr val="tx1">
                    <a:lumMod val="95000"/>
                    <a:lumOff val="5000"/>
                  </a:schemeClr>
                </a:solidFill>
              </a:rPr>
              <a:t>Suggesting guidance where absent</a:t>
            </a:r>
            <a:endParaRPr lang="en-US" sz="2000" dirty="0">
              <a:solidFill>
                <a:schemeClr val="tx1">
                  <a:lumMod val="95000"/>
                  <a:lumOff val="5000"/>
                </a:schemeClr>
              </a:solidFill>
              <a:cs typeface="Calibri"/>
            </a:endParaRPr>
          </a:p>
          <a:p>
            <a:pPr marL="285750" indent="-285750">
              <a:buFont typeface="Arial" panose="020B0604020202020204" pitchFamily="34" charset="0"/>
              <a:buChar char="•"/>
            </a:pPr>
            <a:r>
              <a:rPr lang="en-US" sz="2000" dirty="0">
                <a:solidFill>
                  <a:schemeClr val="tx1">
                    <a:lumMod val="95000"/>
                    <a:lumOff val="5000"/>
                  </a:schemeClr>
                </a:solidFill>
              </a:rPr>
              <a:t>Providing concrete examples</a:t>
            </a:r>
            <a:endParaRPr lang="en-US" sz="2000" dirty="0">
              <a:solidFill>
                <a:schemeClr val="tx1">
                  <a:lumMod val="95000"/>
                  <a:lumOff val="5000"/>
                </a:schemeClr>
              </a:solidFill>
              <a:cs typeface="Calibri"/>
            </a:endParaRPr>
          </a:p>
          <a:p>
            <a:pPr marL="285750" indent="-285750">
              <a:buFont typeface="Arial" panose="020B0604020202020204" pitchFamily="34" charset="0"/>
              <a:buChar char="•"/>
            </a:pPr>
            <a:r>
              <a:rPr lang="en-US" sz="2000" dirty="0">
                <a:solidFill>
                  <a:schemeClr val="tx1">
                    <a:lumMod val="95000"/>
                    <a:lumOff val="5000"/>
                  </a:schemeClr>
                </a:solidFill>
              </a:rPr>
              <a:t>Suggesting normalized usage of terms</a:t>
            </a:r>
            <a:endParaRPr lang="en-US" sz="2000" dirty="0">
              <a:solidFill>
                <a:schemeClr val="tx1">
                  <a:lumMod val="95000"/>
                  <a:lumOff val="5000"/>
                </a:schemeClr>
              </a:solidFill>
              <a:cs typeface="Calibri"/>
            </a:endParaRPr>
          </a:p>
          <a:p>
            <a:pPr marL="285750" indent="-285750">
              <a:buFont typeface="Arial" panose="020B0604020202020204" pitchFamily="34" charset="0"/>
              <a:buChar char="•"/>
            </a:pPr>
            <a:r>
              <a:rPr lang="en-US" sz="2000" dirty="0">
                <a:solidFill>
                  <a:schemeClr val="tx1">
                    <a:lumMod val="95000"/>
                    <a:lumOff val="5000"/>
                  </a:schemeClr>
                </a:solidFill>
              </a:rPr>
              <a:t>Supporting a unified approach for Members, constituent bodies and the Secretariat</a:t>
            </a:r>
            <a:endParaRPr lang="en-CH" sz="2000" dirty="0">
              <a:solidFill>
                <a:schemeClr val="tx1">
                  <a:lumMod val="95000"/>
                  <a:lumOff val="5000"/>
                </a:schemeClr>
              </a:solidFill>
            </a:endParaRPr>
          </a:p>
        </p:txBody>
      </p:sp>
    </p:spTree>
    <p:extLst>
      <p:ext uri="{BB962C8B-B14F-4D97-AF65-F5344CB8AC3E}">
        <p14:creationId xmlns:p14="http://schemas.microsoft.com/office/powerpoint/2010/main" val="1483058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0C0177-EB40-4DFD-B66F-16E7F873966E}"/>
              </a:ext>
            </a:extLst>
          </p:cNvPr>
          <p:cNvSpPr>
            <a:spLocks noGrp="1"/>
          </p:cNvSpPr>
          <p:nvPr>
            <p:ph type="title"/>
          </p:nvPr>
        </p:nvSpPr>
        <p:spPr/>
        <p:txBody>
          <a:bodyPr/>
          <a:lstStyle/>
          <a:p>
            <a:r>
              <a:rPr lang="en-US" dirty="0"/>
              <a:t>Streamlining of </a:t>
            </a:r>
            <a:r>
              <a:rPr lang="en-US" dirty="0" err="1"/>
              <a:t>programmes</a:t>
            </a:r>
            <a:endParaRPr lang="en-CH" dirty="0"/>
          </a:p>
        </p:txBody>
      </p:sp>
      <p:sp>
        <p:nvSpPr>
          <p:cNvPr id="5" name="Text Placeholder 4">
            <a:extLst>
              <a:ext uri="{FF2B5EF4-FFF2-40B4-BE49-F238E27FC236}">
                <a16:creationId xmlns:a16="http://schemas.microsoft.com/office/drawing/2014/main" id="{1717CEBA-4BF4-4AB1-80A3-9BA030EDA3A2}"/>
              </a:ext>
            </a:extLst>
          </p:cNvPr>
          <p:cNvSpPr>
            <a:spLocks noGrp="1"/>
          </p:cNvSpPr>
          <p:nvPr>
            <p:ph type="body" idx="1"/>
          </p:nvPr>
        </p:nvSpPr>
        <p:spPr/>
        <p:txBody>
          <a:bodyPr>
            <a:normAutofit/>
          </a:bodyPr>
          <a:lstStyle/>
          <a:p>
            <a:r>
              <a:rPr lang="en-US" sz="3200" dirty="0">
                <a:solidFill>
                  <a:schemeClr val="tx1"/>
                </a:solidFill>
              </a:rPr>
              <a:t>Draft Recommendation 9(1)/1 (EC-76) - Review of previous resolutions of Congress, with annexed Draft Resolution ##/1 (Cg-19) – Review of previous resolutions of Congress</a:t>
            </a:r>
            <a:endParaRPr lang="en-CH" sz="3200" dirty="0">
              <a:solidFill>
                <a:schemeClr val="tx1"/>
              </a:solidFill>
            </a:endParaRPr>
          </a:p>
        </p:txBody>
      </p:sp>
    </p:spTree>
    <p:extLst>
      <p:ext uri="{BB962C8B-B14F-4D97-AF65-F5344CB8AC3E}">
        <p14:creationId xmlns:p14="http://schemas.microsoft.com/office/powerpoint/2010/main" val="3689420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992D0F8FE95D4895F163129EBD78BE" ma:contentTypeVersion="" ma:contentTypeDescription="Create a new document." ma:contentTypeScope="" ma:versionID="da797970864175fcde6371f6a60ba74f">
  <xsd:schema xmlns:xsd="http://www.w3.org/2001/XMLSchema" xmlns:xs="http://www.w3.org/2001/XMLSchema" xmlns:p="http://schemas.microsoft.com/office/2006/metadata/properties" xmlns:ns2="1c5fc8e0-0999-4fb6-bf1f-7ab008e6dd1d" targetNamespace="http://schemas.microsoft.com/office/2006/metadata/properties" ma:root="true" ma:fieldsID="4b90bfc561bd565481a8f67666d1c250" ns2:_="">
    <xsd:import namespace="1c5fc8e0-0999-4fb6-bf1f-7ab008e6dd1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5fc8e0-0999-4fb6-bf1f-7ab008e6dd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D7AE21-2EE1-407F-B609-931A5FDE5B01}"/>
</file>

<file path=customXml/itemProps2.xml><?xml version="1.0" encoding="utf-8"?>
<ds:datastoreItem xmlns:ds="http://schemas.openxmlformats.org/officeDocument/2006/customXml" ds:itemID="{81021F77-E33A-4129-9EB1-DD34FB04E8FD}">
  <ds:schemaRefs>
    <ds:schemaRef ds:uri="http://purl.org/dc/elements/1.1/"/>
    <ds:schemaRef ds:uri="5e341866-7c71-43e7-8f34-3402d2b4f504"/>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8ec0b821-9e03-4938-aec6-1dcf2ecf3e10"/>
    <ds:schemaRef ds:uri="http://www.w3.org/XML/1998/namespace"/>
    <ds:schemaRef ds:uri="http://purl.org/dc/terms/"/>
  </ds:schemaRefs>
</ds:datastoreItem>
</file>

<file path=customXml/itemProps3.xml><?xml version="1.0" encoding="utf-8"?>
<ds:datastoreItem xmlns:ds="http://schemas.openxmlformats.org/officeDocument/2006/customXml" ds:itemID="{2653C846-682B-43ED-8E17-C858EB0AE3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1507</TotalTime>
  <Words>1171</Words>
  <Application>Microsoft Office PowerPoint</Application>
  <PresentationFormat>Widescreen</PresentationFormat>
  <Paragraphs>176</Paragraphs>
  <Slides>20</Slides>
  <Notes>1</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Resolutions and recommendations of past commissions</vt:lpstr>
      <vt:lpstr>Instruments from previous technical commissions</vt:lpstr>
      <vt:lpstr>Review of past resolutions</vt:lpstr>
      <vt:lpstr>Expected evolution of the volume of global instruments in force through EC-76 and Cg-19 (non-RAs)</vt:lpstr>
      <vt:lpstr>Expected volume of all instruments in force after Cg-19</vt:lpstr>
      <vt:lpstr>Recent sessions of executive councils of specialized agencies: duration and decisions adopted</vt:lpstr>
      <vt:lpstr>Guidelines for Resolutions, Decisions  and Recommendations</vt:lpstr>
      <vt:lpstr>Streamlining of programmes</vt:lpstr>
      <vt:lpstr>Guidance of Congress</vt:lpstr>
      <vt:lpstr>Generic definition of programmes: ISO 21503:2022</vt:lpstr>
      <vt:lpstr>Programme-related responsibilities of the five organs  established by Art. 4(a) of the Convention</vt:lpstr>
      <vt:lpstr>List of WMO scientific and technical programmes approved by Congress</vt:lpstr>
      <vt:lpstr>WMO scientific and technical programmes by decade of establishment</vt:lpstr>
      <vt:lpstr>WMO scientific and technical programmes by primary function</vt:lpstr>
      <vt:lpstr>Decision 13 (EC-73): technical strategies</vt:lpstr>
      <vt:lpstr>EC-76 recommendation to Cg-19</vt:lpstr>
      <vt:lpstr>Contributions and overseeing of programmes / activities</vt:lpstr>
      <vt:lpstr>List of sub-programmes/component systems of the WWW programme, WIGOS, WIS &amp; GDPFS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TCC</dc:title>
  <dc:creator>martis</dc:creator>
  <cp:lastModifiedBy>Stefano Belfiore</cp:lastModifiedBy>
  <cp:revision>86</cp:revision>
  <dcterms:created xsi:type="dcterms:W3CDTF">2021-04-21T19:41:21Z</dcterms:created>
  <dcterms:modified xsi:type="dcterms:W3CDTF">2023-03-03T13:14:22Z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0x0101002B992D0F8FE95D4895F163129EBD78BE</vt:lpwstr>
  </property>
</Properties>
</file>